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64" r:id="rId5"/>
    <p:sldId id="282" r:id="rId6"/>
    <p:sldId id="283" r:id="rId7"/>
    <p:sldId id="284" r:id="rId8"/>
    <p:sldId id="285" r:id="rId9"/>
    <p:sldId id="286" r:id="rId10"/>
    <p:sldId id="287" r:id="rId11"/>
    <p:sldId id="288" r:id="rId12"/>
    <p:sldId id="289" r:id="rId13"/>
    <p:sldId id="293" r:id="rId14"/>
    <p:sldId id="294" r:id="rId15"/>
    <p:sldId id="295" r:id="rId16"/>
    <p:sldId id="296" r:id="rId17"/>
    <p:sldId id="290" r:id="rId18"/>
    <p:sldId id="297" r:id="rId19"/>
    <p:sldId id="291" r:id="rId20"/>
    <p:sldId id="298" r:id="rId21"/>
    <p:sldId id="299" r:id="rId22"/>
    <p:sldId id="300" r:id="rId23"/>
    <p:sldId id="301" r:id="rId24"/>
    <p:sldId id="302" r:id="rId25"/>
    <p:sldId id="303" r:id="rId26"/>
    <p:sldId id="292" r:id="rId27"/>
    <p:sldId id="304" r:id="rId28"/>
    <p:sldId id="308" r:id="rId2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41" autoAdjust="0"/>
    <p:restoredTop sz="94280" autoAdjust="0"/>
  </p:normalViewPr>
  <p:slideViewPr>
    <p:cSldViewPr showGuides="1">
      <p:cViewPr varScale="1">
        <p:scale>
          <a:sx n="56" d="100"/>
          <a:sy n="56" d="100"/>
        </p:scale>
        <p:origin x="72" y="147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85751-7DCB-4EF3-85EE-7E20DC1EA014}"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D33D2420-F808-4ED8-830F-A5CE41E90DC7}">
      <dgm:prSet phldrT="[Text]" custT="1"/>
      <dgm:spPr/>
      <dgm:t>
        <a:bodyPr/>
        <a:lstStyle/>
        <a:p>
          <a:r>
            <a:rPr lang="en-US" sz="2000" u="sng" dirty="0">
              <a:latin typeface="Arial" panose="020B0604020202020204" pitchFamily="34" charset="0"/>
              <a:cs typeface="Arial" panose="020B0604020202020204" pitchFamily="34" charset="0"/>
            </a:rPr>
            <a:t>Statute References</a:t>
          </a:r>
        </a:p>
        <a:p>
          <a:r>
            <a:rPr lang="en-US" sz="1800" dirty="0">
              <a:latin typeface="Calibri,Italic"/>
            </a:rPr>
            <a:t>Sections 1115(b) and (c), 1304(c)(2), and 1309 of the Elementary and Secondary Education Act (ESEA) of 1965, as amended by the Every Student Succeeds Act (ESSA) of 2015 </a:t>
          </a:r>
          <a:endParaRPr lang="en-US" sz="1800" u="sng" dirty="0">
            <a:latin typeface="Calibri,Italic"/>
          </a:endParaRPr>
        </a:p>
      </dgm:t>
    </dgm:pt>
    <dgm:pt modelId="{04F78C1F-2D62-4181-87B7-A2564424C187}" type="parTrans" cxnId="{EDD91DDD-2884-440A-B6AC-BAD78E91E5BB}">
      <dgm:prSet/>
      <dgm:spPr/>
      <dgm:t>
        <a:bodyPr/>
        <a:lstStyle/>
        <a:p>
          <a:endParaRPr lang="en-US"/>
        </a:p>
      </dgm:t>
    </dgm:pt>
    <dgm:pt modelId="{3D4AAFE2-6967-4AC4-8456-0B08EBFA9CAA}" type="sibTrans" cxnId="{EDD91DDD-2884-440A-B6AC-BAD78E91E5BB}">
      <dgm:prSet/>
      <dgm:spPr/>
      <dgm:t>
        <a:bodyPr/>
        <a:lstStyle/>
        <a:p>
          <a:endParaRPr lang="en-US"/>
        </a:p>
      </dgm:t>
    </dgm:pt>
    <dgm:pt modelId="{90ACDE74-180E-4776-B507-3B2D907EF046}">
      <dgm:prSet phldrT="[Text]" custT="1"/>
      <dgm:spPr/>
      <dgm:t>
        <a:bodyPr/>
        <a:lstStyle/>
        <a:p>
          <a:r>
            <a:rPr lang="en-US" sz="2000" b="0" u="sng" dirty="0">
              <a:latin typeface="Arial" panose="020B0604020202020204" pitchFamily="34" charset="0"/>
              <a:cs typeface="Arial" panose="020B0604020202020204" pitchFamily="34" charset="0"/>
            </a:rPr>
            <a:t>Code of Federal Regulations</a:t>
          </a:r>
          <a:r>
            <a:rPr lang="en-US" sz="2000" b="0" dirty="0">
              <a:latin typeface="Arial" panose="020B0604020202020204" pitchFamily="34" charset="0"/>
              <a:cs typeface="Arial" panose="020B0604020202020204" pitchFamily="34" charset="0"/>
            </a:rPr>
            <a:t> </a:t>
          </a:r>
        </a:p>
        <a:p>
          <a:r>
            <a:rPr lang="en-US" sz="1800" dirty="0">
              <a:latin typeface="Calibri,Italic"/>
            </a:rPr>
            <a:t>34 C.F.R. 200.81, 200.103, and 200.89(c) </a:t>
          </a:r>
        </a:p>
        <a:p>
          <a:r>
            <a:rPr lang="en-US" sz="1800" dirty="0">
              <a:latin typeface="Calibri,Italic"/>
            </a:rPr>
            <a:t>National Certificate of Eligibility (COE) Instructions (OMB Control Number 1810-0662) </a:t>
          </a:r>
        </a:p>
      </dgm:t>
    </dgm:pt>
    <dgm:pt modelId="{034F6B97-0A3F-4D3B-ABD2-D63C9BC40765}" type="parTrans" cxnId="{D2C906E3-F13F-41A2-B52F-2921670D69D8}">
      <dgm:prSet/>
      <dgm:spPr/>
      <dgm:t>
        <a:bodyPr/>
        <a:lstStyle/>
        <a:p>
          <a:endParaRPr lang="en-US"/>
        </a:p>
      </dgm:t>
    </dgm:pt>
    <dgm:pt modelId="{A8654200-371D-4E5D-B05E-93D611AA3461}" type="sibTrans" cxnId="{D2C906E3-F13F-41A2-B52F-2921670D69D8}">
      <dgm:prSet/>
      <dgm:spPr/>
      <dgm:t>
        <a:bodyPr/>
        <a:lstStyle/>
        <a:p>
          <a:endParaRPr lang="en-US"/>
        </a:p>
      </dgm:t>
    </dgm:pt>
    <dgm:pt modelId="{6F08A99F-1DB2-4531-AE32-339A85C129B8}">
      <dgm:prSet phldrT="[Text]" custT="1"/>
      <dgm:spPr/>
      <dgm:t>
        <a:bodyPr/>
        <a:lstStyle/>
        <a:p>
          <a:r>
            <a:rPr lang="en-US" sz="2000" u="sng" dirty="0">
              <a:latin typeface="Arial" panose="020B0604020202020204" pitchFamily="34" charset="0"/>
              <a:cs typeface="Arial" panose="020B0604020202020204" pitchFamily="34" charset="0"/>
            </a:rPr>
            <a:t>Guidance</a:t>
          </a:r>
        </a:p>
        <a:p>
          <a:r>
            <a:rPr lang="en-US" sz="1800" dirty="0">
              <a:latin typeface="Calibri,Italic"/>
            </a:rPr>
            <a:t>Chapter II of the Non-Regulatory Guidance for the Title I, Part C Education of Migratory Children </a:t>
          </a:r>
          <a:endParaRPr lang="en-US" sz="1800" u="none" dirty="0">
            <a:latin typeface="Calibri,Italic"/>
          </a:endParaRPr>
        </a:p>
      </dgm:t>
    </dgm:pt>
    <dgm:pt modelId="{137DC2B9-63D4-4762-B451-E22A410ADAAE}" type="parTrans" cxnId="{4DB90A39-FCA4-4E70-928A-1179C9370AD9}">
      <dgm:prSet/>
      <dgm:spPr/>
      <dgm:t>
        <a:bodyPr/>
        <a:lstStyle/>
        <a:p>
          <a:endParaRPr lang="en-US"/>
        </a:p>
      </dgm:t>
    </dgm:pt>
    <dgm:pt modelId="{CB29C412-B9EF-4EAE-9358-6A03392D29E1}" type="sibTrans" cxnId="{4DB90A39-FCA4-4E70-928A-1179C9370AD9}">
      <dgm:prSet/>
      <dgm:spPr/>
      <dgm:t>
        <a:bodyPr/>
        <a:lstStyle/>
        <a:p>
          <a:endParaRPr lang="en-US"/>
        </a:p>
      </dgm:t>
    </dgm:pt>
    <dgm:pt modelId="{60AC51F0-CB3A-46D2-A6E4-8940DBDCEEB9}" type="pres">
      <dgm:prSet presAssocID="{86D85751-7DCB-4EF3-85EE-7E20DC1EA014}" presName="outerComposite" presStyleCnt="0">
        <dgm:presLayoutVars>
          <dgm:chMax val="5"/>
          <dgm:dir/>
          <dgm:resizeHandles val="exact"/>
        </dgm:presLayoutVars>
      </dgm:prSet>
      <dgm:spPr/>
    </dgm:pt>
    <dgm:pt modelId="{FA889B01-006F-4899-82C7-EE60EA42EA8E}" type="pres">
      <dgm:prSet presAssocID="{86D85751-7DCB-4EF3-85EE-7E20DC1EA014}" presName="dummyMaxCanvas" presStyleCnt="0">
        <dgm:presLayoutVars/>
      </dgm:prSet>
      <dgm:spPr/>
    </dgm:pt>
    <dgm:pt modelId="{C828FB82-7021-4FE1-BED2-0C7F34D74567}" type="pres">
      <dgm:prSet presAssocID="{86D85751-7DCB-4EF3-85EE-7E20DC1EA014}" presName="ThreeNodes_1" presStyleLbl="node1" presStyleIdx="0" presStyleCnt="3">
        <dgm:presLayoutVars>
          <dgm:bulletEnabled val="1"/>
        </dgm:presLayoutVars>
      </dgm:prSet>
      <dgm:spPr/>
    </dgm:pt>
    <dgm:pt modelId="{45B1CFC0-1CDC-4437-867B-4593401D0A02}" type="pres">
      <dgm:prSet presAssocID="{86D85751-7DCB-4EF3-85EE-7E20DC1EA014}" presName="ThreeNodes_2" presStyleLbl="node1" presStyleIdx="1" presStyleCnt="3">
        <dgm:presLayoutVars>
          <dgm:bulletEnabled val="1"/>
        </dgm:presLayoutVars>
      </dgm:prSet>
      <dgm:spPr/>
    </dgm:pt>
    <dgm:pt modelId="{96D9EF9F-2789-402A-9600-7438028B540D}" type="pres">
      <dgm:prSet presAssocID="{86D85751-7DCB-4EF3-85EE-7E20DC1EA014}" presName="ThreeNodes_3" presStyleLbl="node1" presStyleIdx="2" presStyleCnt="3">
        <dgm:presLayoutVars>
          <dgm:bulletEnabled val="1"/>
        </dgm:presLayoutVars>
      </dgm:prSet>
      <dgm:spPr/>
    </dgm:pt>
    <dgm:pt modelId="{8291DE25-545E-4BB4-B627-B5B1736E734E}" type="pres">
      <dgm:prSet presAssocID="{86D85751-7DCB-4EF3-85EE-7E20DC1EA014}" presName="ThreeConn_1-2" presStyleLbl="fgAccFollowNode1" presStyleIdx="0" presStyleCnt="2">
        <dgm:presLayoutVars>
          <dgm:bulletEnabled val="1"/>
        </dgm:presLayoutVars>
      </dgm:prSet>
      <dgm:spPr/>
    </dgm:pt>
    <dgm:pt modelId="{1AC44537-4152-4A4C-9C04-B7058DEDD298}" type="pres">
      <dgm:prSet presAssocID="{86D85751-7DCB-4EF3-85EE-7E20DC1EA014}" presName="ThreeConn_2-3" presStyleLbl="fgAccFollowNode1" presStyleIdx="1" presStyleCnt="2">
        <dgm:presLayoutVars>
          <dgm:bulletEnabled val="1"/>
        </dgm:presLayoutVars>
      </dgm:prSet>
      <dgm:spPr/>
    </dgm:pt>
    <dgm:pt modelId="{D7844BD6-4C61-4A60-8962-EF07222729DE}" type="pres">
      <dgm:prSet presAssocID="{86D85751-7DCB-4EF3-85EE-7E20DC1EA014}" presName="ThreeNodes_1_text" presStyleLbl="node1" presStyleIdx="2" presStyleCnt="3">
        <dgm:presLayoutVars>
          <dgm:bulletEnabled val="1"/>
        </dgm:presLayoutVars>
      </dgm:prSet>
      <dgm:spPr/>
    </dgm:pt>
    <dgm:pt modelId="{F86F9A9F-52A9-4A4B-ABC9-309662E83AD1}" type="pres">
      <dgm:prSet presAssocID="{86D85751-7DCB-4EF3-85EE-7E20DC1EA014}" presName="ThreeNodes_2_text" presStyleLbl="node1" presStyleIdx="2" presStyleCnt="3">
        <dgm:presLayoutVars>
          <dgm:bulletEnabled val="1"/>
        </dgm:presLayoutVars>
      </dgm:prSet>
      <dgm:spPr/>
    </dgm:pt>
    <dgm:pt modelId="{AF47F715-727B-4A29-A519-E842DC2CB393}" type="pres">
      <dgm:prSet presAssocID="{86D85751-7DCB-4EF3-85EE-7E20DC1EA014}" presName="ThreeNodes_3_text" presStyleLbl="node1" presStyleIdx="2" presStyleCnt="3">
        <dgm:presLayoutVars>
          <dgm:bulletEnabled val="1"/>
        </dgm:presLayoutVars>
      </dgm:prSet>
      <dgm:spPr/>
    </dgm:pt>
  </dgm:ptLst>
  <dgm:cxnLst>
    <dgm:cxn modelId="{630B1F15-B93A-8D43-9B22-C0BBCBAD4026}" type="presOf" srcId="{90ACDE74-180E-4776-B507-3B2D907EF046}" destId="{F86F9A9F-52A9-4A4B-ABC9-309662E83AD1}" srcOrd="1" destOrd="0" presId="urn:microsoft.com/office/officeart/2005/8/layout/vProcess5"/>
    <dgm:cxn modelId="{4DB90A39-FCA4-4E70-928A-1179C9370AD9}" srcId="{86D85751-7DCB-4EF3-85EE-7E20DC1EA014}" destId="{6F08A99F-1DB2-4531-AE32-339A85C129B8}" srcOrd="2" destOrd="0" parTransId="{137DC2B9-63D4-4762-B451-E22A410ADAAE}" sibTransId="{CB29C412-B9EF-4EAE-9358-6A03392D29E1}"/>
    <dgm:cxn modelId="{C837344A-302E-1648-85B6-B152BC32C229}" type="presOf" srcId="{6F08A99F-1DB2-4531-AE32-339A85C129B8}" destId="{AF47F715-727B-4A29-A519-E842DC2CB393}" srcOrd="1" destOrd="0" presId="urn:microsoft.com/office/officeart/2005/8/layout/vProcess5"/>
    <dgm:cxn modelId="{BD4F8582-78F9-0B42-96FF-F4821924658A}" type="presOf" srcId="{D33D2420-F808-4ED8-830F-A5CE41E90DC7}" destId="{D7844BD6-4C61-4A60-8962-EF07222729DE}" srcOrd="1" destOrd="0" presId="urn:microsoft.com/office/officeart/2005/8/layout/vProcess5"/>
    <dgm:cxn modelId="{C6603789-2A17-4548-ABB1-27D931B016CB}" type="presOf" srcId="{A8654200-371D-4E5D-B05E-93D611AA3461}" destId="{1AC44537-4152-4A4C-9C04-B7058DEDD298}" srcOrd="0" destOrd="0" presId="urn:microsoft.com/office/officeart/2005/8/layout/vProcess5"/>
    <dgm:cxn modelId="{09348D8E-0C44-0E49-8B54-B751D34050A8}" type="presOf" srcId="{3D4AAFE2-6967-4AC4-8456-0B08EBFA9CAA}" destId="{8291DE25-545E-4BB4-B627-B5B1736E734E}" srcOrd="0" destOrd="0" presId="urn:microsoft.com/office/officeart/2005/8/layout/vProcess5"/>
    <dgm:cxn modelId="{04E443AC-AE94-EA47-B5C1-BF44593A8F3E}" type="presOf" srcId="{86D85751-7DCB-4EF3-85EE-7E20DC1EA014}" destId="{60AC51F0-CB3A-46D2-A6E4-8940DBDCEEB9}" srcOrd="0" destOrd="0" presId="urn:microsoft.com/office/officeart/2005/8/layout/vProcess5"/>
    <dgm:cxn modelId="{F16348B5-CD9B-7C42-A7C4-FC28401BA9B8}" type="presOf" srcId="{6F08A99F-1DB2-4531-AE32-339A85C129B8}" destId="{96D9EF9F-2789-402A-9600-7438028B540D}" srcOrd="0" destOrd="0" presId="urn:microsoft.com/office/officeart/2005/8/layout/vProcess5"/>
    <dgm:cxn modelId="{EDD91DDD-2884-440A-B6AC-BAD78E91E5BB}" srcId="{86D85751-7DCB-4EF3-85EE-7E20DC1EA014}" destId="{D33D2420-F808-4ED8-830F-A5CE41E90DC7}" srcOrd="0" destOrd="0" parTransId="{04F78C1F-2D62-4181-87B7-A2564424C187}" sibTransId="{3D4AAFE2-6967-4AC4-8456-0B08EBFA9CAA}"/>
    <dgm:cxn modelId="{D2C906E3-F13F-41A2-B52F-2921670D69D8}" srcId="{86D85751-7DCB-4EF3-85EE-7E20DC1EA014}" destId="{90ACDE74-180E-4776-B507-3B2D907EF046}" srcOrd="1" destOrd="0" parTransId="{034F6B97-0A3F-4D3B-ABD2-D63C9BC40765}" sibTransId="{A8654200-371D-4E5D-B05E-93D611AA3461}"/>
    <dgm:cxn modelId="{0F438AEC-7248-3348-8AA4-AEAF143283AC}" type="presOf" srcId="{D33D2420-F808-4ED8-830F-A5CE41E90DC7}" destId="{C828FB82-7021-4FE1-BED2-0C7F34D74567}" srcOrd="0" destOrd="0" presId="urn:microsoft.com/office/officeart/2005/8/layout/vProcess5"/>
    <dgm:cxn modelId="{D14A14EF-B110-B548-B2B5-6666C141FCC7}" type="presOf" srcId="{90ACDE74-180E-4776-B507-3B2D907EF046}" destId="{45B1CFC0-1CDC-4437-867B-4593401D0A02}" srcOrd="0" destOrd="0" presId="urn:microsoft.com/office/officeart/2005/8/layout/vProcess5"/>
    <dgm:cxn modelId="{C296538F-698B-4948-BA2C-3D6249CB6F0F}" type="presParOf" srcId="{60AC51F0-CB3A-46D2-A6E4-8940DBDCEEB9}" destId="{FA889B01-006F-4899-82C7-EE60EA42EA8E}" srcOrd="0" destOrd="0" presId="urn:microsoft.com/office/officeart/2005/8/layout/vProcess5"/>
    <dgm:cxn modelId="{EF3D0A5A-117B-1245-B9A5-A6F776A8DE87}" type="presParOf" srcId="{60AC51F0-CB3A-46D2-A6E4-8940DBDCEEB9}" destId="{C828FB82-7021-4FE1-BED2-0C7F34D74567}" srcOrd="1" destOrd="0" presId="urn:microsoft.com/office/officeart/2005/8/layout/vProcess5"/>
    <dgm:cxn modelId="{8CB496E9-7A1F-8444-83D6-50350074E954}" type="presParOf" srcId="{60AC51F0-CB3A-46D2-A6E4-8940DBDCEEB9}" destId="{45B1CFC0-1CDC-4437-867B-4593401D0A02}" srcOrd="2" destOrd="0" presId="urn:microsoft.com/office/officeart/2005/8/layout/vProcess5"/>
    <dgm:cxn modelId="{2188BBC7-1453-A642-B37C-F75F53CB6AA2}" type="presParOf" srcId="{60AC51F0-CB3A-46D2-A6E4-8940DBDCEEB9}" destId="{96D9EF9F-2789-402A-9600-7438028B540D}" srcOrd="3" destOrd="0" presId="urn:microsoft.com/office/officeart/2005/8/layout/vProcess5"/>
    <dgm:cxn modelId="{80064D81-998F-024E-A4E1-CB5A2B9AD78B}" type="presParOf" srcId="{60AC51F0-CB3A-46D2-A6E4-8940DBDCEEB9}" destId="{8291DE25-545E-4BB4-B627-B5B1736E734E}" srcOrd="4" destOrd="0" presId="urn:microsoft.com/office/officeart/2005/8/layout/vProcess5"/>
    <dgm:cxn modelId="{8F58F050-17CD-DE46-A479-FD8CE960F5AB}" type="presParOf" srcId="{60AC51F0-CB3A-46D2-A6E4-8940DBDCEEB9}" destId="{1AC44537-4152-4A4C-9C04-B7058DEDD298}" srcOrd="5" destOrd="0" presId="urn:microsoft.com/office/officeart/2005/8/layout/vProcess5"/>
    <dgm:cxn modelId="{50B2607D-E973-F64C-A360-579C67A1E8DF}" type="presParOf" srcId="{60AC51F0-CB3A-46D2-A6E4-8940DBDCEEB9}" destId="{D7844BD6-4C61-4A60-8962-EF07222729DE}" srcOrd="6" destOrd="0" presId="urn:microsoft.com/office/officeart/2005/8/layout/vProcess5"/>
    <dgm:cxn modelId="{169DD82F-B65B-F840-B76B-FFE5E9F901D4}" type="presParOf" srcId="{60AC51F0-CB3A-46D2-A6E4-8940DBDCEEB9}" destId="{F86F9A9F-52A9-4A4B-ABC9-309662E83AD1}" srcOrd="7" destOrd="0" presId="urn:microsoft.com/office/officeart/2005/8/layout/vProcess5"/>
    <dgm:cxn modelId="{2A64ECB5-EEB3-E04D-97D6-2E6464DF5C00}" type="presParOf" srcId="{60AC51F0-CB3A-46D2-A6E4-8940DBDCEEB9}" destId="{AF47F715-727B-4A29-A519-E842DC2CB39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8FB82-7021-4FE1-BED2-0C7F34D74567}">
      <dsp:nvSpPr>
        <dsp:cNvPr id="0" name=""/>
        <dsp:cNvSpPr/>
      </dsp:nvSpPr>
      <dsp:spPr>
        <a:xfrm>
          <a:off x="0" y="0"/>
          <a:ext cx="6736080" cy="13858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Arial" panose="020B0604020202020204" pitchFamily="34" charset="0"/>
              <a:cs typeface="Arial" panose="020B0604020202020204" pitchFamily="34" charset="0"/>
            </a:rPr>
            <a:t>Statute References</a:t>
          </a:r>
        </a:p>
        <a:p>
          <a:pPr marL="0" lvl="0" indent="0" algn="l" defTabSz="889000">
            <a:lnSpc>
              <a:spcPct val="90000"/>
            </a:lnSpc>
            <a:spcBef>
              <a:spcPct val="0"/>
            </a:spcBef>
            <a:spcAft>
              <a:spcPct val="35000"/>
            </a:spcAft>
            <a:buNone/>
          </a:pPr>
          <a:r>
            <a:rPr lang="en-US" sz="1800" kern="1200" dirty="0">
              <a:latin typeface="Calibri,Italic"/>
            </a:rPr>
            <a:t>Sections 1115(b) and (c), 1304(c)(2), and 1309 of the Elementary and Secondary Education Act (ESEA) of 1965, as amended by the Every Student Succeeds Act (ESSA) of 2015 </a:t>
          </a:r>
          <a:endParaRPr lang="en-US" sz="1800" u="sng" kern="1200" dirty="0">
            <a:latin typeface="Calibri,Italic"/>
          </a:endParaRPr>
        </a:p>
      </dsp:txBody>
      <dsp:txXfrm>
        <a:off x="40590" y="40590"/>
        <a:ext cx="5240630" cy="1304679"/>
      </dsp:txXfrm>
    </dsp:sp>
    <dsp:sp modelId="{45B1CFC0-1CDC-4437-867B-4593401D0A02}">
      <dsp:nvSpPr>
        <dsp:cNvPr id="0" name=""/>
        <dsp:cNvSpPr/>
      </dsp:nvSpPr>
      <dsp:spPr>
        <a:xfrm>
          <a:off x="594359" y="1616835"/>
          <a:ext cx="6736080" cy="1385859"/>
        </a:xfrm>
        <a:prstGeom prst="roundRect">
          <a:avLst>
            <a:gd name="adj" fmla="val 10000"/>
          </a:avLst>
        </a:prstGeom>
        <a:solidFill>
          <a:schemeClr val="accent4">
            <a:hueOff val="2018237"/>
            <a:satOff val="1859"/>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u="sng" kern="1200" dirty="0">
              <a:latin typeface="Arial" panose="020B0604020202020204" pitchFamily="34" charset="0"/>
              <a:cs typeface="Arial" panose="020B0604020202020204" pitchFamily="34" charset="0"/>
            </a:rPr>
            <a:t>Code of Federal Regulations</a:t>
          </a:r>
          <a:r>
            <a:rPr lang="en-US" sz="2000" b="0" kern="1200" dirty="0">
              <a:latin typeface="Arial" panose="020B0604020202020204" pitchFamily="34" charset="0"/>
              <a:cs typeface="Arial" panose="020B0604020202020204" pitchFamily="34" charset="0"/>
            </a:rPr>
            <a:t> </a:t>
          </a:r>
        </a:p>
        <a:p>
          <a:pPr marL="0" lvl="0" indent="0" algn="l" defTabSz="889000">
            <a:lnSpc>
              <a:spcPct val="90000"/>
            </a:lnSpc>
            <a:spcBef>
              <a:spcPct val="0"/>
            </a:spcBef>
            <a:spcAft>
              <a:spcPct val="35000"/>
            </a:spcAft>
            <a:buNone/>
          </a:pPr>
          <a:r>
            <a:rPr lang="en-US" sz="1800" kern="1200" dirty="0">
              <a:latin typeface="Calibri,Italic"/>
            </a:rPr>
            <a:t>34 C.F.R. 200.81, 200.103, and 200.89(c) </a:t>
          </a:r>
        </a:p>
        <a:p>
          <a:pPr marL="0" lvl="0" indent="0" algn="l" defTabSz="889000">
            <a:lnSpc>
              <a:spcPct val="90000"/>
            </a:lnSpc>
            <a:spcBef>
              <a:spcPct val="0"/>
            </a:spcBef>
            <a:spcAft>
              <a:spcPct val="35000"/>
            </a:spcAft>
            <a:buNone/>
          </a:pPr>
          <a:r>
            <a:rPr lang="en-US" sz="1800" kern="1200" dirty="0">
              <a:latin typeface="Calibri,Italic"/>
            </a:rPr>
            <a:t>National Certificate of Eligibility (COE) Instructions (OMB Control Number 1810-0662) </a:t>
          </a:r>
        </a:p>
      </dsp:txBody>
      <dsp:txXfrm>
        <a:off x="634949" y="1657425"/>
        <a:ext cx="5159731" cy="1304679"/>
      </dsp:txXfrm>
    </dsp:sp>
    <dsp:sp modelId="{96D9EF9F-2789-402A-9600-7438028B540D}">
      <dsp:nvSpPr>
        <dsp:cNvPr id="0" name=""/>
        <dsp:cNvSpPr/>
      </dsp:nvSpPr>
      <dsp:spPr>
        <a:xfrm>
          <a:off x="1188719" y="3233671"/>
          <a:ext cx="6736080" cy="1385859"/>
        </a:xfrm>
        <a:prstGeom prst="roundRect">
          <a:avLst>
            <a:gd name="adj" fmla="val 10000"/>
          </a:avLst>
        </a:prstGeom>
        <a:solidFill>
          <a:schemeClr val="accent4">
            <a:hueOff val="4036475"/>
            <a:satOff val="3718"/>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Arial" panose="020B0604020202020204" pitchFamily="34" charset="0"/>
              <a:cs typeface="Arial" panose="020B0604020202020204" pitchFamily="34" charset="0"/>
            </a:rPr>
            <a:t>Guidance</a:t>
          </a:r>
        </a:p>
        <a:p>
          <a:pPr marL="0" lvl="0" indent="0" algn="l" defTabSz="889000">
            <a:lnSpc>
              <a:spcPct val="90000"/>
            </a:lnSpc>
            <a:spcBef>
              <a:spcPct val="0"/>
            </a:spcBef>
            <a:spcAft>
              <a:spcPct val="35000"/>
            </a:spcAft>
            <a:buNone/>
          </a:pPr>
          <a:r>
            <a:rPr lang="en-US" sz="1800" kern="1200" dirty="0">
              <a:latin typeface="Calibri,Italic"/>
            </a:rPr>
            <a:t>Chapter II of the Non-Regulatory Guidance for the Title I, Part C Education of Migratory Children </a:t>
          </a:r>
          <a:endParaRPr lang="en-US" sz="1800" u="none" kern="1200" dirty="0">
            <a:latin typeface="Calibri,Italic"/>
          </a:endParaRPr>
        </a:p>
      </dsp:txBody>
      <dsp:txXfrm>
        <a:off x="1229309" y="3274261"/>
        <a:ext cx="5159731" cy="1304679"/>
      </dsp:txXfrm>
    </dsp:sp>
    <dsp:sp modelId="{8291DE25-545E-4BB4-B627-B5B1736E734E}">
      <dsp:nvSpPr>
        <dsp:cNvPr id="0" name=""/>
        <dsp:cNvSpPr/>
      </dsp:nvSpPr>
      <dsp:spPr>
        <a:xfrm>
          <a:off x="5835271" y="1050943"/>
          <a:ext cx="900808" cy="90080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37953" y="1050943"/>
        <a:ext cx="495444" cy="677858"/>
      </dsp:txXfrm>
    </dsp:sp>
    <dsp:sp modelId="{1AC44537-4152-4A4C-9C04-B7058DEDD298}">
      <dsp:nvSpPr>
        <dsp:cNvPr id="0" name=""/>
        <dsp:cNvSpPr/>
      </dsp:nvSpPr>
      <dsp:spPr>
        <a:xfrm>
          <a:off x="6429631" y="2658540"/>
          <a:ext cx="900808" cy="900808"/>
        </a:xfrm>
        <a:prstGeom prst="downArrow">
          <a:avLst>
            <a:gd name="adj1" fmla="val 55000"/>
            <a:gd name="adj2" fmla="val 45000"/>
          </a:avLst>
        </a:prstGeom>
        <a:solidFill>
          <a:schemeClr val="accent4">
            <a:tint val="40000"/>
            <a:alpha val="90000"/>
            <a:hueOff val="4364579"/>
            <a:satOff val="-3240"/>
            <a:lumOff val="-1254"/>
            <a:alphaOff val="0"/>
          </a:schemeClr>
        </a:solidFill>
        <a:ln w="12700" cap="flat" cmpd="sng" algn="ctr">
          <a:solidFill>
            <a:schemeClr val="accent4">
              <a:tint val="40000"/>
              <a:alpha val="90000"/>
              <a:hueOff val="4364579"/>
              <a:satOff val="-3240"/>
              <a:lumOff val="-12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2313" y="2658540"/>
        <a:ext cx="495444" cy="6778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6/5/2017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6/5/2017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6/5/2017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6/5/2017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Drag picture to placeholder or click icon to add</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6/5/2017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808412" y="2133600"/>
            <a:ext cx="8229600" cy="1946495"/>
          </a:xfrm>
        </p:spPr>
        <p:txBody>
          <a:bodyPr>
            <a:noAutofit/>
          </a:bodyPr>
          <a:lstStyle/>
          <a:p>
            <a:pPr algn="ctr"/>
            <a:r>
              <a:rPr lang="en-US" sz="6000" dirty="0"/>
              <a:t>ESSA </a:t>
            </a:r>
            <a:br>
              <a:rPr lang="en-US" sz="6000" dirty="0"/>
            </a:br>
            <a:r>
              <a:rPr lang="en-US" sz="6000" dirty="0"/>
              <a:t>Eligibility Changes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246812" y="5029200"/>
            <a:ext cx="3145976" cy="1524000"/>
          </a:xfrm>
          <a:prstGeom prst="rect">
            <a:avLst/>
          </a:prstGeom>
          <a:noFill/>
          <a:ln>
            <a:noFill/>
          </a:ln>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Key Points</a:t>
            </a:r>
            <a:endParaRPr lang="en-US" sz="2800" dirty="0"/>
          </a:p>
        </p:txBody>
      </p:sp>
      <p:sp>
        <p:nvSpPr>
          <p:cNvPr id="5" name="Rectangle 4"/>
          <p:cNvSpPr/>
          <p:nvPr/>
        </p:nvSpPr>
        <p:spPr>
          <a:xfrm>
            <a:off x="228600" y="1631266"/>
            <a:ext cx="10590211" cy="4278094"/>
          </a:xfrm>
          <a:prstGeom prst="rect">
            <a:avLst/>
          </a:prstGeom>
        </p:spPr>
        <p:txBody>
          <a:bodyPr wrap="square">
            <a:spAutoFit/>
          </a:bodyPr>
          <a:lstStyle/>
          <a:p>
            <a:pPr marL="342900" indent="-342900">
              <a:buClr>
                <a:srgbClr val="C00000"/>
              </a:buClr>
              <a:buFont typeface="Wingdings" charset="2"/>
              <a:buChar char="q"/>
            </a:pPr>
            <a:r>
              <a:rPr lang="en-US" sz="2400" dirty="0">
                <a:solidFill>
                  <a:srgbClr val="002060"/>
                </a:solidFill>
                <a:latin typeface="Calibri" panose="020F0502020204030204" pitchFamily="34" charset="0"/>
              </a:rPr>
              <a:t>Previously, the qualifying move was directly related to and dependent upon the intent to obtain qualifying work</a:t>
            </a:r>
          </a:p>
          <a:p>
            <a:pPr marL="342900" indent="-342900">
              <a:buClr>
                <a:srgbClr val="C00000"/>
              </a:buClr>
              <a:buFont typeface="Wingdings" charset="2"/>
              <a:buChar char="q"/>
            </a:pPr>
            <a:endParaRPr lang="en-US" sz="1400" dirty="0">
              <a:solidFill>
                <a:srgbClr val="002060"/>
              </a:solidFill>
              <a:latin typeface="Calibri" panose="020F0502020204030204" pitchFamily="34" charset="0"/>
            </a:endParaRPr>
          </a:p>
          <a:p>
            <a:pPr marL="342900" indent="-342900">
              <a:buClr>
                <a:srgbClr val="C00000"/>
              </a:buClr>
              <a:buFont typeface="Wingdings" charset="2"/>
              <a:buChar char="q"/>
            </a:pPr>
            <a:r>
              <a:rPr lang="en-US" sz="2400" dirty="0">
                <a:solidFill>
                  <a:srgbClr val="002060"/>
                </a:solidFill>
                <a:latin typeface="Calibri" panose="020F0502020204030204" pitchFamily="34" charset="0"/>
              </a:rPr>
              <a:t>Under the new law, the qualifying move and the qualifying work are (can be) separate and distinct components</a:t>
            </a:r>
          </a:p>
          <a:p>
            <a:pPr marL="342900" indent="-342900">
              <a:buClr>
                <a:srgbClr val="C00000"/>
              </a:buClr>
              <a:buFont typeface="Wingdings" charset="2"/>
              <a:buChar char="q"/>
            </a:pPr>
            <a:endParaRPr lang="en-US" sz="1400" dirty="0">
              <a:solidFill>
                <a:srgbClr val="002060"/>
              </a:solidFill>
              <a:latin typeface="Calibri" panose="020F0502020204030204" pitchFamily="34" charset="0"/>
            </a:endParaRPr>
          </a:p>
          <a:p>
            <a:pPr marL="342900" indent="-342900">
              <a:buClr>
                <a:srgbClr val="C00000"/>
              </a:buClr>
              <a:buFont typeface="Wingdings" charset="2"/>
              <a:buChar char="q"/>
            </a:pPr>
            <a:r>
              <a:rPr lang="en-US" sz="2400" dirty="0">
                <a:solidFill>
                  <a:srgbClr val="002060"/>
                </a:solidFill>
                <a:latin typeface="Calibri" panose="020F0502020204030204" pitchFamily="34" charset="0"/>
              </a:rPr>
              <a:t>The worker can establish his or her status as an </a:t>
            </a:r>
            <a:r>
              <a:rPr lang="en-US" sz="2400" i="1" dirty="0">
                <a:solidFill>
                  <a:srgbClr val="002060"/>
                </a:solidFill>
                <a:latin typeface="Calibri" panose="020F0502020204030204" pitchFamily="34" charset="0"/>
              </a:rPr>
              <a:t>Migratory Worker </a:t>
            </a:r>
            <a:r>
              <a:rPr lang="en-US" sz="2400" dirty="0">
                <a:solidFill>
                  <a:srgbClr val="002060"/>
                </a:solidFill>
                <a:latin typeface="Calibri" panose="020F0502020204030204" pitchFamily="34" charset="0"/>
              </a:rPr>
              <a:t>during a move, then during a later move, can make a qualifying move according to the new guidance (unrelated to qualifying work or activity)</a:t>
            </a:r>
          </a:p>
          <a:p>
            <a:pPr marL="342900" indent="-342900">
              <a:buClr>
                <a:srgbClr val="C00000"/>
              </a:buClr>
              <a:buFont typeface="Wingdings" charset="2"/>
              <a:buChar char="q"/>
            </a:pPr>
            <a:endParaRPr lang="en-US" sz="1400" dirty="0">
              <a:solidFill>
                <a:srgbClr val="002060"/>
              </a:solidFill>
              <a:latin typeface="Calibri" panose="020F0502020204030204" pitchFamily="34" charset="0"/>
            </a:endParaRPr>
          </a:p>
          <a:p>
            <a:pPr marL="342900" indent="-342900">
              <a:buClr>
                <a:srgbClr val="C00000"/>
              </a:buClr>
              <a:buFont typeface="Wingdings" charset="2"/>
              <a:buChar char="q"/>
            </a:pPr>
            <a:r>
              <a:rPr lang="en-US" sz="2400" dirty="0">
                <a:solidFill>
                  <a:srgbClr val="002060"/>
                </a:solidFill>
                <a:latin typeface="Calibri" panose="020F0502020204030204" pitchFamily="34" charset="0"/>
              </a:rPr>
              <a:t>Worker can establish </a:t>
            </a:r>
            <a:r>
              <a:rPr lang="en-US" sz="2400" i="1" dirty="0">
                <a:solidFill>
                  <a:srgbClr val="002060"/>
                </a:solidFill>
                <a:latin typeface="Calibri" panose="020F0502020204030204" pitchFamily="34" charset="0"/>
              </a:rPr>
              <a:t>Migratory Worker </a:t>
            </a:r>
            <a:r>
              <a:rPr lang="en-US" sz="2400" dirty="0">
                <a:solidFill>
                  <a:srgbClr val="002060"/>
                </a:solidFill>
                <a:latin typeface="Calibri" panose="020F0502020204030204" pitchFamily="34" charset="0"/>
              </a:rPr>
              <a:t>status on his or her own</a:t>
            </a:r>
          </a:p>
          <a:p>
            <a:pPr marL="342900" indent="-342900">
              <a:buClr>
                <a:srgbClr val="C00000"/>
              </a:buClr>
              <a:buFont typeface="Wingdings" charset="2"/>
              <a:buChar char="q"/>
            </a:pPr>
            <a:endParaRPr lang="en-US" sz="1400" dirty="0">
              <a:solidFill>
                <a:srgbClr val="002060"/>
              </a:solidFill>
              <a:latin typeface="Calibri" panose="020F0502020204030204" pitchFamily="34" charset="0"/>
            </a:endParaRPr>
          </a:p>
          <a:p>
            <a:pPr marL="342900" indent="-342900">
              <a:buClr>
                <a:srgbClr val="C00000"/>
              </a:buClr>
              <a:buFont typeface="Wingdings" charset="2"/>
              <a:buChar char="q"/>
            </a:pPr>
            <a:r>
              <a:rPr lang="en-US" sz="2400" dirty="0">
                <a:solidFill>
                  <a:srgbClr val="002060"/>
                </a:solidFill>
                <a:latin typeface="Calibri" panose="020F0502020204030204" pitchFamily="34" charset="0"/>
              </a:rPr>
              <a:t>Time frames from guidance expanded for “soon after” from 30 days to 60 days </a:t>
            </a:r>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31103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Migratory Child</a:t>
            </a:r>
            <a:endParaRPr lang="en-US" sz="2800" dirty="0"/>
          </a:p>
        </p:txBody>
      </p:sp>
      <p:sp>
        <p:nvSpPr>
          <p:cNvPr id="4" name="Rounded Rectangle 3"/>
          <p:cNvSpPr>
            <a:spLocks noChangeArrowheads="1"/>
          </p:cNvSpPr>
          <p:nvPr/>
        </p:nvSpPr>
        <p:spPr bwMode="auto">
          <a:xfrm>
            <a:off x="3183591" y="2048422"/>
            <a:ext cx="1563489" cy="1472553"/>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Eligible For Free Education</a:t>
            </a:r>
          </a:p>
        </p:txBody>
      </p:sp>
      <p:sp>
        <p:nvSpPr>
          <p:cNvPr id="5" name="Rounded Rectangle 4"/>
          <p:cNvSpPr>
            <a:spLocks noChangeArrowheads="1"/>
          </p:cNvSpPr>
          <p:nvPr/>
        </p:nvSpPr>
        <p:spPr bwMode="auto">
          <a:xfrm>
            <a:off x="1341068" y="2030268"/>
            <a:ext cx="1658042"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Is Under The Age of 22</a:t>
            </a:r>
          </a:p>
        </p:txBody>
      </p:sp>
      <p:sp>
        <p:nvSpPr>
          <p:cNvPr id="6" name="Rounded Rectangle 5"/>
          <p:cNvSpPr>
            <a:spLocks noChangeArrowheads="1"/>
          </p:cNvSpPr>
          <p:nvPr/>
        </p:nvSpPr>
        <p:spPr bwMode="auto">
          <a:xfrm>
            <a:off x="6710989" y="4341362"/>
            <a:ext cx="1563489" cy="1460709"/>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As a “Migratory Worker” </a:t>
            </a:r>
          </a:p>
        </p:txBody>
      </p:sp>
      <p:sp>
        <p:nvSpPr>
          <p:cNvPr id="7" name="Rounded Rectangle 6"/>
          <p:cNvSpPr>
            <a:spLocks noChangeArrowheads="1"/>
          </p:cNvSpPr>
          <p:nvPr/>
        </p:nvSpPr>
        <p:spPr bwMode="auto">
          <a:xfrm>
            <a:off x="4948039" y="2084248"/>
            <a:ext cx="1572536" cy="146256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Made a ”Qualifying Move”</a:t>
            </a:r>
          </a:p>
        </p:txBody>
      </p:sp>
      <p:sp>
        <p:nvSpPr>
          <p:cNvPr id="8" name="TextBox 7"/>
          <p:cNvSpPr txBox="1"/>
          <p:nvPr/>
        </p:nvSpPr>
        <p:spPr>
          <a:xfrm>
            <a:off x="7185977" y="3531365"/>
            <a:ext cx="605730" cy="397137"/>
          </a:xfrm>
          <a:prstGeom prst="rect">
            <a:avLst/>
          </a:prstGeom>
          <a:noFill/>
        </p:spPr>
        <p:txBody>
          <a:bodyPr wrap="square" lIns="88484" tIns="44248" rIns="88484" bIns="44248" rtlCol="0">
            <a:spAutoFit/>
          </a:bodyPr>
          <a:lstStyle/>
          <a:p>
            <a:pPr defTabSz="794873" fontAlgn="base">
              <a:spcBef>
                <a:spcPct val="0"/>
              </a:spcBef>
              <a:spcAft>
                <a:spcPct val="0"/>
              </a:spcAft>
            </a:pPr>
            <a:r>
              <a:rPr lang="en-US" sz="2000" b="1" dirty="0">
                <a:solidFill>
                  <a:srgbClr val="000000"/>
                </a:solidFill>
                <a:latin typeface="Garamond" pitchFamily="18" charset="0"/>
              </a:rPr>
              <a:t>OR</a:t>
            </a:r>
          </a:p>
        </p:txBody>
      </p:sp>
      <p:sp>
        <p:nvSpPr>
          <p:cNvPr id="9" name="Down Arrow 8"/>
          <p:cNvSpPr/>
          <p:nvPr/>
        </p:nvSpPr>
        <p:spPr>
          <a:xfrm>
            <a:off x="7331824" y="3897724"/>
            <a:ext cx="309023" cy="409338"/>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793106" y="3546808"/>
            <a:ext cx="311455" cy="76025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a:spLocks noChangeArrowheads="1"/>
          </p:cNvSpPr>
          <p:nvPr/>
        </p:nvSpPr>
        <p:spPr bwMode="auto">
          <a:xfrm>
            <a:off x="8477507" y="2054345"/>
            <a:ext cx="1563489" cy="1460709"/>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Within The Past 36 Months </a:t>
            </a:r>
          </a:p>
        </p:txBody>
      </p:sp>
      <p:sp>
        <p:nvSpPr>
          <p:cNvPr id="13" name="Rounded Rectangle 12"/>
          <p:cNvSpPr>
            <a:spLocks noChangeArrowheads="1"/>
          </p:cNvSpPr>
          <p:nvPr/>
        </p:nvSpPr>
        <p:spPr bwMode="auto">
          <a:xfrm>
            <a:off x="3183591" y="4332895"/>
            <a:ext cx="1577156" cy="1494384"/>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(No HS Diploma or GED)</a:t>
            </a:r>
          </a:p>
        </p:txBody>
      </p:sp>
      <p:sp>
        <p:nvSpPr>
          <p:cNvPr id="14" name="Rounded Rectangle 13"/>
          <p:cNvSpPr>
            <a:spLocks noChangeArrowheads="1"/>
          </p:cNvSpPr>
          <p:nvPr/>
        </p:nvSpPr>
        <p:spPr bwMode="auto">
          <a:xfrm>
            <a:off x="6704012" y="2057400"/>
            <a:ext cx="1577444" cy="148940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With/To Join a “Migratory Worker” </a:t>
            </a:r>
          </a:p>
        </p:txBody>
      </p:sp>
      <p:cxnSp>
        <p:nvCxnSpPr>
          <p:cNvPr id="15" name="Straight Connector 14"/>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50895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3000"/>
                            </p:stCondLst>
                            <p:childTnLst>
                              <p:par>
                                <p:cTn id="32" presetID="18" presetClass="entr" presetSubtype="1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7161212" y="2971800"/>
            <a:ext cx="2214851"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b="1" dirty="0">
                <a:solidFill>
                  <a:srgbClr val="000000"/>
                </a:solidFill>
              </a:rPr>
              <a:t>Move Is From One School District To Another</a:t>
            </a:r>
          </a:p>
        </p:txBody>
      </p:sp>
      <p:sp>
        <p:nvSpPr>
          <p:cNvPr id="3" name="Rounded Rectangle 2"/>
          <p:cNvSpPr>
            <a:spLocks noChangeArrowheads="1"/>
          </p:cNvSpPr>
          <p:nvPr/>
        </p:nvSpPr>
        <p:spPr bwMode="auto">
          <a:xfrm>
            <a:off x="2428362" y="2971800"/>
            <a:ext cx="1896277"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b="1" dirty="0">
                <a:solidFill>
                  <a:srgbClr val="000000"/>
                </a:solidFill>
              </a:rPr>
              <a:t>Move Is Due To Economic Necessity</a:t>
            </a:r>
          </a:p>
        </p:txBody>
      </p:sp>
      <p:sp>
        <p:nvSpPr>
          <p:cNvPr id="4"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Qualifying Move</a:t>
            </a:r>
            <a:endParaRPr lang="en-US" sz="2800" dirty="0"/>
          </a:p>
        </p:txBody>
      </p:sp>
      <p:sp>
        <p:nvSpPr>
          <p:cNvPr id="7" name="Rounded Rectangle 6"/>
          <p:cNvSpPr>
            <a:spLocks noChangeArrowheads="1"/>
          </p:cNvSpPr>
          <p:nvPr/>
        </p:nvSpPr>
        <p:spPr bwMode="auto">
          <a:xfrm>
            <a:off x="4794787" y="2971800"/>
            <a:ext cx="1896277"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b="1" dirty="0">
                <a:solidFill>
                  <a:srgbClr val="000000"/>
                </a:solidFill>
              </a:rPr>
              <a:t>Move Is From One Residence to Another</a:t>
            </a:r>
          </a:p>
        </p:txBody>
      </p:sp>
      <p:cxnSp>
        <p:nvCxnSpPr>
          <p:cNvPr id="8" name="Straight Connector 7"/>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56968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Qualifying Work</a:t>
            </a:r>
            <a:endParaRPr lang="en-US" sz="2800" dirty="0"/>
          </a:p>
        </p:txBody>
      </p:sp>
      <p:sp>
        <p:nvSpPr>
          <p:cNvPr id="5" name="Rounded Rectangle 4"/>
          <p:cNvSpPr>
            <a:spLocks noChangeArrowheads="1"/>
          </p:cNvSpPr>
          <p:nvPr/>
        </p:nvSpPr>
        <p:spPr bwMode="auto">
          <a:xfrm>
            <a:off x="1751012" y="1524000"/>
            <a:ext cx="8328660" cy="4907280"/>
          </a:xfrm>
          <a:prstGeom prst="roundRect">
            <a:avLst>
              <a:gd name="adj" fmla="val 16667"/>
            </a:avLst>
          </a:prstGeom>
          <a:solidFill>
            <a:schemeClr val="accent5">
              <a:lumMod val="60000"/>
              <a:lumOff val="40000"/>
            </a:schemeClr>
          </a:solidFill>
          <a:ln w="9525" algn="ctr">
            <a:solidFill>
              <a:schemeClr val="tx1"/>
            </a:solidFill>
            <a:round/>
            <a:headEnd/>
            <a:tailEnd/>
          </a:ln>
        </p:spPr>
        <p:txBody>
          <a:bodyPr lIns="0" tIns="0" rIns="0" bIns="0" anchorCtr="1"/>
          <a:lstStyle/>
          <a:p>
            <a:pPr algn="ctr"/>
            <a:r>
              <a:rPr lang="en-US" sz="3200" b="1" dirty="0">
                <a:latin typeface="Arial" charset="0"/>
              </a:rPr>
              <a:t>Qualifying work is…</a:t>
            </a:r>
          </a:p>
        </p:txBody>
      </p:sp>
      <p:sp>
        <p:nvSpPr>
          <p:cNvPr id="6" name="Rounded Rectangle 5"/>
          <p:cNvSpPr>
            <a:spLocks noChangeArrowheads="1"/>
          </p:cNvSpPr>
          <p:nvPr/>
        </p:nvSpPr>
        <p:spPr bwMode="auto">
          <a:xfrm>
            <a:off x="1834832" y="2849880"/>
            <a:ext cx="2263140" cy="1122680"/>
          </a:xfrm>
          <a:prstGeom prst="roundRect">
            <a:avLst>
              <a:gd name="adj" fmla="val 16667"/>
            </a:avLst>
          </a:prstGeom>
          <a:solidFill>
            <a:schemeClr val="accent4">
              <a:lumMod val="40000"/>
              <a:lumOff val="60000"/>
            </a:schemeClr>
          </a:solidFill>
          <a:ln w="9525" algn="ctr">
            <a:solidFill>
              <a:schemeClr val="tx1"/>
            </a:solidFill>
            <a:round/>
            <a:headEnd/>
            <a:tailEnd/>
          </a:ln>
        </p:spPr>
        <p:txBody>
          <a:bodyPr lIns="0" tIns="0" rIns="0" bIns="0" anchor="ctr" anchorCtr="1"/>
          <a:lstStyle/>
          <a:p>
            <a:pPr algn="ctr"/>
            <a:r>
              <a:rPr lang="en-US" sz="1800" b="1" dirty="0">
                <a:latin typeface="Arial" charset="0"/>
              </a:rPr>
              <a:t>*Seasonal Employment </a:t>
            </a:r>
          </a:p>
        </p:txBody>
      </p:sp>
      <p:sp>
        <p:nvSpPr>
          <p:cNvPr id="7" name="Rounded Rectangle 6"/>
          <p:cNvSpPr>
            <a:spLocks noChangeArrowheads="1"/>
          </p:cNvSpPr>
          <p:nvPr/>
        </p:nvSpPr>
        <p:spPr bwMode="auto">
          <a:xfrm>
            <a:off x="1834832" y="4663440"/>
            <a:ext cx="2263140" cy="1122680"/>
          </a:xfrm>
          <a:prstGeom prst="roundRect">
            <a:avLst>
              <a:gd name="adj" fmla="val 16667"/>
            </a:avLst>
          </a:prstGeom>
          <a:solidFill>
            <a:schemeClr val="accent4">
              <a:lumMod val="40000"/>
              <a:lumOff val="60000"/>
            </a:schemeClr>
          </a:solidFill>
          <a:ln w="9525" algn="ctr">
            <a:solidFill>
              <a:schemeClr val="tx1"/>
            </a:solidFill>
            <a:round/>
            <a:headEnd/>
            <a:tailEnd/>
          </a:ln>
        </p:spPr>
        <p:txBody>
          <a:bodyPr lIns="0" tIns="0" rIns="0" bIns="0" anchor="ctr" anchorCtr="1"/>
          <a:lstStyle/>
          <a:p>
            <a:pPr algn="ctr"/>
            <a:r>
              <a:rPr lang="en-US" sz="1800" b="1" dirty="0">
                <a:latin typeface="Arial" charset="0"/>
              </a:rPr>
              <a:t>*Temporary Employment </a:t>
            </a:r>
          </a:p>
        </p:txBody>
      </p:sp>
      <p:sp>
        <p:nvSpPr>
          <p:cNvPr id="8" name="Rounded Rectangle 7"/>
          <p:cNvSpPr>
            <a:spLocks noChangeArrowheads="1"/>
          </p:cNvSpPr>
          <p:nvPr/>
        </p:nvSpPr>
        <p:spPr bwMode="auto">
          <a:xfrm>
            <a:off x="4768532" y="4577080"/>
            <a:ext cx="2263140" cy="1122680"/>
          </a:xfrm>
          <a:prstGeom prst="roundRect">
            <a:avLst>
              <a:gd name="adj" fmla="val 16667"/>
            </a:avLst>
          </a:prstGeom>
          <a:solidFill>
            <a:srgbClr val="FFFF00"/>
          </a:solidFill>
          <a:ln w="9525" algn="ctr">
            <a:solidFill>
              <a:schemeClr val="tx1"/>
            </a:solidFill>
            <a:round/>
            <a:headEnd/>
            <a:tailEnd/>
          </a:ln>
        </p:spPr>
        <p:txBody>
          <a:bodyPr lIns="0" tIns="0" rIns="0" bIns="0" anchor="ctr" anchorCtr="1"/>
          <a:lstStyle/>
          <a:p>
            <a:pPr algn="ctr"/>
            <a:r>
              <a:rPr lang="en-US" sz="1800" b="1" dirty="0">
                <a:latin typeface="Arial" charset="0"/>
              </a:rPr>
              <a:t>*Agricultural Work</a:t>
            </a:r>
          </a:p>
        </p:txBody>
      </p:sp>
      <p:sp>
        <p:nvSpPr>
          <p:cNvPr id="9" name="Rounded Rectangle 8"/>
          <p:cNvSpPr>
            <a:spLocks noChangeArrowheads="1"/>
          </p:cNvSpPr>
          <p:nvPr/>
        </p:nvSpPr>
        <p:spPr bwMode="auto">
          <a:xfrm>
            <a:off x="4768532" y="2849880"/>
            <a:ext cx="2263140" cy="1122680"/>
          </a:xfrm>
          <a:prstGeom prst="roundRect">
            <a:avLst>
              <a:gd name="adj" fmla="val 16667"/>
            </a:avLst>
          </a:prstGeom>
          <a:solidFill>
            <a:srgbClr val="FFFF00"/>
          </a:solidFill>
          <a:ln w="9525" algn="ctr">
            <a:solidFill>
              <a:schemeClr val="tx1"/>
            </a:solidFill>
            <a:round/>
            <a:headEnd/>
            <a:tailEnd/>
          </a:ln>
        </p:spPr>
        <p:txBody>
          <a:bodyPr lIns="0" tIns="0" rIns="0" bIns="0" anchor="ctr" anchorCtr="1"/>
          <a:lstStyle/>
          <a:p>
            <a:pPr algn="ctr"/>
            <a:r>
              <a:rPr lang="en-US" sz="1800" b="1" dirty="0">
                <a:latin typeface="Arial" charset="0"/>
              </a:rPr>
              <a:t>*Fishing Work</a:t>
            </a:r>
          </a:p>
        </p:txBody>
      </p:sp>
      <p:sp>
        <p:nvSpPr>
          <p:cNvPr id="10" name="TextBox 9"/>
          <p:cNvSpPr txBox="1"/>
          <p:nvPr/>
        </p:nvSpPr>
        <p:spPr>
          <a:xfrm>
            <a:off x="2673032" y="4107025"/>
            <a:ext cx="586740" cy="383696"/>
          </a:xfrm>
          <a:prstGeom prst="rect">
            <a:avLst/>
          </a:prstGeom>
          <a:noFill/>
        </p:spPr>
        <p:txBody>
          <a:bodyPr wrap="square" lIns="101863" tIns="50931" rIns="101863" bIns="50931" rtlCol="0">
            <a:spAutoFit/>
          </a:bodyPr>
          <a:lstStyle/>
          <a:p>
            <a:r>
              <a:rPr lang="en-US" sz="1800" b="1" dirty="0"/>
              <a:t>OR</a:t>
            </a:r>
          </a:p>
        </p:txBody>
      </p:sp>
      <p:sp>
        <p:nvSpPr>
          <p:cNvPr id="11" name="TextBox 10"/>
          <p:cNvSpPr txBox="1"/>
          <p:nvPr/>
        </p:nvSpPr>
        <p:spPr>
          <a:xfrm>
            <a:off x="5522912" y="4107025"/>
            <a:ext cx="586740" cy="383696"/>
          </a:xfrm>
          <a:prstGeom prst="rect">
            <a:avLst/>
          </a:prstGeom>
          <a:noFill/>
        </p:spPr>
        <p:txBody>
          <a:bodyPr wrap="square" lIns="101863" tIns="50931" rIns="101863" bIns="50931" rtlCol="0">
            <a:spAutoFit/>
          </a:bodyPr>
          <a:lstStyle/>
          <a:p>
            <a:r>
              <a:rPr lang="en-US" sz="1800" b="1" dirty="0"/>
              <a:t>OR</a:t>
            </a:r>
          </a:p>
        </p:txBody>
      </p:sp>
      <p:sp>
        <p:nvSpPr>
          <p:cNvPr id="12" name="TextBox 11"/>
          <p:cNvSpPr txBox="1"/>
          <p:nvPr/>
        </p:nvSpPr>
        <p:spPr>
          <a:xfrm>
            <a:off x="4181792" y="3316292"/>
            <a:ext cx="754380" cy="1811017"/>
          </a:xfrm>
          <a:prstGeom prst="rect">
            <a:avLst/>
          </a:prstGeom>
          <a:noFill/>
        </p:spPr>
        <p:txBody>
          <a:bodyPr wrap="square" lIns="101863" tIns="50931" rIns="101863" bIns="50931" rtlCol="0">
            <a:spAutoFit/>
          </a:bodyPr>
          <a:lstStyle/>
          <a:p>
            <a:r>
              <a:rPr lang="en-US" sz="3700" b="1" dirty="0"/>
              <a:t>AND</a:t>
            </a:r>
          </a:p>
        </p:txBody>
      </p:sp>
      <p:sp>
        <p:nvSpPr>
          <p:cNvPr id="13" name="TextBox 12"/>
          <p:cNvSpPr txBox="1"/>
          <p:nvPr/>
        </p:nvSpPr>
        <p:spPr>
          <a:xfrm>
            <a:off x="7115492" y="3316292"/>
            <a:ext cx="754380" cy="1811017"/>
          </a:xfrm>
          <a:prstGeom prst="rect">
            <a:avLst/>
          </a:prstGeom>
          <a:noFill/>
        </p:spPr>
        <p:txBody>
          <a:bodyPr wrap="square" lIns="101863" tIns="50931" rIns="101863" bIns="50931" rtlCol="0">
            <a:spAutoFit/>
          </a:bodyPr>
          <a:lstStyle/>
          <a:p>
            <a:r>
              <a:rPr lang="en-US" sz="3700" b="1" dirty="0"/>
              <a:t>AND</a:t>
            </a:r>
          </a:p>
        </p:txBody>
      </p:sp>
      <p:sp>
        <p:nvSpPr>
          <p:cNvPr id="14" name="Rounded Rectangle 13"/>
          <p:cNvSpPr>
            <a:spLocks noChangeArrowheads="1"/>
          </p:cNvSpPr>
          <p:nvPr/>
        </p:nvSpPr>
        <p:spPr bwMode="auto">
          <a:xfrm>
            <a:off x="7702232" y="2849880"/>
            <a:ext cx="2263140" cy="1122680"/>
          </a:xfrm>
          <a:prstGeom prst="roundRect">
            <a:avLst>
              <a:gd name="adj" fmla="val 16667"/>
            </a:avLst>
          </a:prstGeom>
          <a:solidFill>
            <a:schemeClr val="accent2">
              <a:lumMod val="60000"/>
              <a:lumOff val="40000"/>
            </a:schemeClr>
          </a:solidFill>
          <a:ln w="9525" algn="ctr">
            <a:solidFill>
              <a:schemeClr val="tx1"/>
            </a:solidFill>
            <a:round/>
            <a:headEnd/>
            <a:tailEnd/>
          </a:ln>
        </p:spPr>
        <p:txBody>
          <a:bodyPr lIns="0" tIns="0" rIns="0" bIns="0" anchor="ctr" anchorCtr="1"/>
          <a:lstStyle/>
          <a:p>
            <a:pPr algn="ctr"/>
            <a:r>
              <a:rPr lang="en-US" sz="1800" b="1" dirty="0">
                <a:latin typeface="Arial" charset="0"/>
              </a:rPr>
              <a:t>For Wages</a:t>
            </a:r>
          </a:p>
        </p:txBody>
      </p:sp>
      <p:sp>
        <p:nvSpPr>
          <p:cNvPr id="15" name="Rounded Rectangle 14"/>
          <p:cNvSpPr>
            <a:spLocks noChangeArrowheads="1"/>
          </p:cNvSpPr>
          <p:nvPr/>
        </p:nvSpPr>
        <p:spPr bwMode="auto">
          <a:xfrm>
            <a:off x="7786052" y="4577080"/>
            <a:ext cx="2179320" cy="1122680"/>
          </a:xfrm>
          <a:prstGeom prst="roundRect">
            <a:avLst>
              <a:gd name="adj" fmla="val 16667"/>
            </a:avLst>
          </a:prstGeom>
          <a:solidFill>
            <a:schemeClr val="accent2">
              <a:lumMod val="60000"/>
              <a:lumOff val="40000"/>
            </a:schemeClr>
          </a:solidFill>
          <a:ln w="9525" algn="ctr">
            <a:solidFill>
              <a:schemeClr val="tx1"/>
            </a:solidFill>
            <a:round/>
            <a:headEnd/>
            <a:tailEnd/>
          </a:ln>
        </p:spPr>
        <p:txBody>
          <a:bodyPr lIns="0" tIns="0" rIns="0" bIns="0" anchor="ctr" anchorCtr="1"/>
          <a:lstStyle/>
          <a:p>
            <a:pPr algn="ctr"/>
            <a:r>
              <a:rPr lang="en-US" sz="1800" b="1" dirty="0">
                <a:latin typeface="Arial" charset="0"/>
              </a:rPr>
              <a:t>For Personal Subsistence</a:t>
            </a:r>
          </a:p>
        </p:txBody>
      </p:sp>
      <p:sp>
        <p:nvSpPr>
          <p:cNvPr id="16" name="TextBox 15"/>
          <p:cNvSpPr txBox="1"/>
          <p:nvPr/>
        </p:nvSpPr>
        <p:spPr>
          <a:xfrm>
            <a:off x="8540432" y="4107025"/>
            <a:ext cx="586740" cy="383696"/>
          </a:xfrm>
          <a:prstGeom prst="rect">
            <a:avLst/>
          </a:prstGeom>
          <a:noFill/>
        </p:spPr>
        <p:txBody>
          <a:bodyPr wrap="square" lIns="101863" tIns="50931" rIns="101863" bIns="50931" rtlCol="0">
            <a:spAutoFit/>
          </a:bodyPr>
          <a:lstStyle/>
          <a:p>
            <a:r>
              <a:rPr lang="en-US" sz="1800" b="1" dirty="0"/>
              <a:t>OR</a:t>
            </a:r>
          </a:p>
        </p:txBody>
      </p:sp>
      <p:cxnSp>
        <p:nvCxnSpPr>
          <p:cNvPr id="17" name="Straight Connector 16"/>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12740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Key Terms</a:t>
            </a:r>
            <a:endParaRPr lang="en-US" sz="2800" dirty="0"/>
          </a:p>
        </p:txBody>
      </p:sp>
      <p:sp>
        <p:nvSpPr>
          <p:cNvPr id="5" name="Rectangle 4"/>
          <p:cNvSpPr/>
          <p:nvPr/>
        </p:nvSpPr>
        <p:spPr>
          <a:xfrm>
            <a:off x="533400" y="1106102"/>
            <a:ext cx="10056812" cy="5324535"/>
          </a:xfrm>
          <a:prstGeom prst="rect">
            <a:avLst/>
          </a:prstGeom>
        </p:spPr>
        <p:txBody>
          <a:bodyPr wrap="square">
            <a:spAutoFit/>
          </a:bodyPr>
          <a:lstStyle/>
          <a:p>
            <a:r>
              <a:rPr lang="en-US" sz="2400" b="1" dirty="0">
                <a:solidFill>
                  <a:srgbClr val="C00000"/>
                </a:solidFill>
                <a:latin typeface="Calibri,Bold" charset="0"/>
              </a:rPr>
              <a:t>“Soon After”</a:t>
            </a:r>
            <a:br>
              <a:rPr lang="en-US" sz="2400" dirty="0">
                <a:solidFill>
                  <a:srgbClr val="1E477C"/>
                </a:solidFill>
                <a:latin typeface="Calibri" charset="0"/>
              </a:rPr>
            </a:br>
            <a:r>
              <a:rPr lang="en-US" dirty="0">
                <a:solidFill>
                  <a:srgbClr val="1E477C"/>
                </a:solidFill>
                <a:latin typeface="Calibri" charset="0"/>
              </a:rPr>
              <a:t>         </a:t>
            </a:r>
            <a:r>
              <a:rPr lang="en-US" sz="2400" dirty="0">
                <a:solidFill>
                  <a:srgbClr val="1E477C"/>
                </a:solidFill>
                <a:latin typeface="Arial" charset="0"/>
              </a:rPr>
              <a:t>– </a:t>
            </a:r>
            <a:r>
              <a:rPr lang="en-US" sz="2400" dirty="0">
                <a:solidFill>
                  <a:srgbClr val="1E477C"/>
                </a:solidFill>
                <a:latin typeface="Calibri" charset="0"/>
              </a:rPr>
              <a:t>Within 60 days after the qualifying move </a:t>
            </a:r>
          </a:p>
          <a:p>
            <a:endParaRPr lang="en-US" sz="1400" dirty="0">
              <a:solidFill>
                <a:srgbClr val="1E477C"/>
              </a:solidFill>
              <a:latin typeface="Calibri" charset="0"/>
            </a:endParaRPr>
          </a:p>
          <a:p>
            <a:r>
              <a:rPr lang="en-US" sz="2400" b="1" dirty="0">
                <a:solidFill>
                  <a:srgbClr val="C00000"/>
                </a:solidFill>
                <a:latin typeface="Calibri,Bold" charset="0"/>
              </a:rPr>
              <a:t>“Actively Sought”</a:t>
            </a:r>
            <a:endParaRPr lang="en-US" sz="2400" b="1" dirty="0">
              <a:solidFill>
                <a:srgbClr val="C00000"/>
              </a:solidFill>
              <a:latin typeface="Arial" charset="0"/>
            </a:endParaRPr>
          </a:p>
          <a:p>
            <a:pPr marL="742950" lvl="1" indent="-285750">
              <a:buFont typeface="Arial" charset="0"/>
              <a:buChar char="•"/>
            </a:pPr>
            <a:r>
              <a:rPr lang="en-US" sz="2400" dirty="0">
                <a:solidFill>
                  <a:srgbClr val="1E477C"/>
                </a:solidFill>
                <a:latin typeface="Arial" charset="0"/>
              </a:rPr>
              <a:t>–  </a:t>
            </a:r>
            <a:r>
              <a:rPr lang="en-US" sz="2400" dirty="0">
                <a:solidFill>
                  <a:srgbClr val="1E477C"/>
                </a:solidFill>
                <a:latin typeface="Calibri" charset="0"/>
              </a:rPr>
              <a:t>May occur before or after the qualifying move (e.g., applied for qualifying work at a particular agricultural or fishing job site, applied for such employment before moving, or moved reasonably believing that, based on newspaper ads or word of mouth, such work would be available after the move) </a:t>
            </a:r>
            <a:endParaRPr lang="en-US" sz="2400" dirty="0">
              <a:solidFill>
                <a:srgbClr val="1E477C"/>
              </a:solidFill>
              <a:latin typeface="Arial" charset="0"/>
            </a:endParaRPr>
          </a:p>
          <a:p>
            <a:pPr marL="742950" lvl="1" indent="-285750">
              <a:buFont typeface="Arial" charset="0"/>
              <a:buChar char="•"/>
            </a:pPr>
            <a:r>
              <a:rPr lang="en-US" sz="2400" dirty="0">
                <a:solidFill>
                  <a:srgbClr val="1E477C"/>
                </a:solidFill>
                <a:latin typeface="Arial" charset="0"/>
              </a:rPr>
              <a:t>–  </a:t>
            </a:r>
            <a:r>
              <a:rPr lang="en-US" sz="2400" dirty="0">
                <a:solidFill>
                  <a:srgbClr val="1E477C"/>
                </a:solidFill>
                <a:latin typeface="Calibri" charset="0"/>
              </a:rPr>
              <a:t>Must occur “soon after” the move (guidance 60 days) </a:t>
            </a:r>
          </a:p>
          <a:p>
            <a:pPr marL="742950" lvl="1" indent="-285750">
              <a:buFont typeface="Arial" charset="0"/>
              <a:buChar char="•"/>
            </a:pPr>
            <a:endParaRPr lang="en-US" sz="1400" dirty="0">
              <a:solidFill>
                <a:srgbClr val="C00000"/>
              </a:solidFill>
              <a:latin typeface="Calibri" charset="0"/>
            </a:endParaRPr>
          </a:p>
          <a:p>
            <a:r>
              <a:rPr lang="en-US" sz="2400" b="1" dirty="0">
                <a:solidFill>
                  <a:srgbClr val="C00000"/>
                </a:solidFill>
                <a:latin typeface="Calibri,Bold" charset="0"/>
              </a:rPr>
              <a:t>“Recent History of Moves for...”</a:t>
            </a:r>
            <a:endParaRPr lang="en-US" sz="2400" b="1" dirty="0">
              <a:solidFill>
                <a:srgbClr val="C00000"/>
              </a:solidFill>
              <a:latin typeface="Arial" charset="0"/>
            </a:endParaRPr>
          </a:p>
          <a:p>
            <a:pPr marL="742950" lvl="1" indent="-285750">
              <a:buFont typeface="Arial" charset="0"/>
              <a:buChar char="•"/>
            </a:pPr>
            <a:r>
              <a:rPr lang="en-US" sz="2400" dirty="0">
                <a:solidFill>
                  <a:srgbClr val="1E477C"/>
                </a:solidFill>
                <a:latin typeface="Arial" charset="0"/>
              </a:rPr>
              <a:t>–  </a:t>
            </a:r>
            <a:r>
              <a:rPr lang="en-US" sz="2400" dirty="0">
                <a:solidFill>
                  <a:srgbClr val="1E477C"/>
                </a:solidFill>
                <a:latin typeface="Calibri" charset="0"/>
              </a:rPr>
              <a:t>Moves that resulted in engagement in qualifying work </a:t>
            </a:r>
            <a:endParaRPr lang="en-US" sz="2400" dirty="0">
              <a:solidFill>
                <a:srgbClr val="1E477C"/>
              </a:solidFill>
              <a:latin typeface="Arial" charset="0"/>
            </a:endParaRPr>
          </a:p>
          <a:p>
            <a:pPr marL="742950" lvl="1" indent="-285750">
              <a:buFont typeface="Arial" charset="0"/>
              <a:buChar char="•"/>
            </a:pPr>
            <a:r>
              <a:rPr lang="en-US" sz="2400" dirty="0">
                <a:solidFill>
                  <a:srgbClr val="1E477C"/>
                </a:solidFill>
                <a:latin typeface="Arial" charset="0"/>
              </a:rPr>
              <a:t>–  </a:t>
            </a:r>
            <a:r>
              <a:rPr lang="en-US" sz="2400" dirty="0">
                <a:solidFill>
                  <a:srgbClr val="1E477C"/>
                </a:solidFill>
                <a:latin typeface="Calibri" charset="0"/>
              </a:rPr>
              <a:t>At least two moves; </a:t>
            </a:r>
            <a:endParaRPr lang="en-US" sz="2400" dirty="0">
              <a:solidFill>
                <a:srgbClr val="1E477C"/>
              </a:solidFill>
              <a:latin typeface="Arial" charset="0"/>
            </a:endParaRPr>
          </a:p>
          <a:p>
            <a:pPr marL="742950" lvl="1" indent="-285750">
              <a:buFont typeface="Arial" charset="0"/>
              <a:buChar char="•"/>
            </a:pPr>
            <a:r>
              <a:rPr lang="en-US" sz="2400" dirty="0">
                <a:solidFill>
                  <a:srgbClr val="1E477C"/>
                </a:solidFill>
                <a:latin typeface="Arial" charset="0"/>
              </a:rPr>
              <a:t>–  </a:t>
            </a:r>
            <a:r>
              <a:rPr lang="en-US" sz="2400" dirty="0">
                <a:solidFill>
                  <a:srgbClr val="1E477C"/>
                </a:solidFill>
                <a:latin typeface="Calibri" charset="0"/>
              </a:rPr>
              <a:t>Within 36 months of the recruiter’s interview </a:t>
            </a:r>
            <a:endParaRPr lang="en-US" sz="2400" dirty="0">
              <a:solidFill>
                <a:srgbClr val="1E477C"/>
              </a:solidFill>
              <a:effectLst/>
              <a:latin typeface="Arial" charset="0"/>
            </a:endParaRPr>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184276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a:t>
            </a:r>
          </a:p>
        </p:txBody>
      </p:sp>
    </p:spTree>
    <p:extLst>
      <p:ext uri="{BB962C8B-B14F-4D97-AF65-F5344CB8AC3E}">
        <p14:creationId xmlns:p14="http://schemas.microsoft.com/office/powerpoint/2010/main" val="19411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Scenarios</a:t>
            </a:r>
            <a:endParaRPr lang="en-US" sz="2800" dirty="0"/>
          </a:p>
        </p:txBody>
      </p:sp>
      <p:sp>
        <p:nvSpPr>
          <p:cNvPr id="5" name="Rectangle 4"/>
          <p:cNvSpPr/>
          <p:nvPr/>
        </p:nvSpPr>
        <p:spPr>
          <a:xfrm>
            <a:off x="304800" y="1205690"/>
            <a:ext cx="11199812" cy="3970318"/>
          </a:xfrm>
          <a:prstGeom prst="rect">
            <a:avLst/>
          </a:prstGeom>
        </p:spPr>
        <p:txBody>
          <a:bodyPr wrap="square">
            <a:spAutoFit/>
          </a:bodyPr>
          <a:lstStyle/>
          <a:p>
            <a:pPr algn="ctr"/>
            <a:r>
              <a:rPr lang="en-US" sz="3600" b="1" dirty="0">
                <a:solidFill>
                  <a:srgbClr val="1E477C"/>
                </a:solidFill>
                <a:latin typeface="Calibri,Bold" charset="0"/>
              </a:rPr>
              <a:t>Scenario #1 </a:t>
            </a:r>
          </a:p>
          <a:p>
            <a:pPr algn="ctr"/>
            <a:endParaRPr lang="en-US" sz="2000" b="1" dirty="0"/>
          </a:p>
          <a:p>
            <a:r>
              <a:rPr lang="en-US" sz="2800" dirty="0">
                <a:solidFill>
                  <a:srgbClr val="1E477C"/>
                </a:solidFill>
                <a:latin typeface="Calibri" charset="0"/>
              </a:rPr>
              <a:t>On June 1, 2017, Jessica moves with her two children, ages 6 and 8, from Omaha, NE to Wichita, KS, to live with relatives after losing her job in Omaha. Jessica is hoping to find work similar to her last job in housekeeping, but finds that she can earn more money in a job at a poultry-processing facility. She only plans to stay for a few months to save money, and begins work deboning chicken at the poultry plant on July 15, 2017.                        </a:t>
            </a:r>
          </a:p>
          <a:p>
            <a:r>
              <a:rPr lang="en-US" sz="2800" dirty="0">
                <a:solidFill>
                  <a:srgbClr val="1E477C"/>
                </a:solidFill>
                <a:latin typeface="Calibri" charset="0"/>
              </a:rPr>
              <a:t>Are Jessica’s children eligible for the MEP? </a:t>
            </a:r>
            <a:endParaRPr lang="en-US" sz="2800"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27496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Scenarios</a:t>
            </a:r>
            <a:endParaRPr lang="en-US" sz="2800" dirty="0"/>
          </a:p>
        </p:txBody>
      </p:sp>
      <p:sp>
        <p:nvSpPr>
          <p:cNvPr id="5" name="Rectangle 4"/>
          <p:cNvSpPr/>
          <p:nvPr/>
        </p:nvSpPr>
        <p:spPr>
          <a:xfrm>
            <a:off x="381000" y="1200289"/>
            <a:ext cx="10666412" cy="5016758"/>
          </a:xfrm>
          <a:prstGeom prst="rect">
            <a:avLst/>
          </a:prstGeom>
        </p:spPr>
        <p:txBody>
          <a:bodyPr wrap="square">
            <a:spAutoFit/>
          </a:bodyPr>
          <a:lstStyle/>
          <a:p>
            <a:pPr algn="ctr">
              <a:buClr>
                <a:srgbClr val="C00000"/>
              </a:buClr>
            </a:pPr>
            <a:r>
              <a:rPr lang="en-US" sz="2800" b="1" dirty="0">
                <a:solidFill>
                  <a:srgbClr val="1E477C"/>
                </a:solidFill>
                <a:latin typeface="Calibri" charset="0"/>
              </a:rPr>
              <a:t>Scenario #1</a:t>
            </a:r>
          </a:p>
          <a:p>
            <a:pPr algn="ctr">
              <a:buClr>
                <a:srgbClr val="C00000"/>
              </a:buClr>
            </a:pPr>
            <a:endParaRPr lang="en-US" sz="800" b="1"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Are Jessica’s children eligible for the MEP? </a:t>
            </a:r>
            <a:r>
              <a:rPr lang="en-US" sz="2800" b="1" dirty="0">
                <a:solidFill>
                  <a:srgbClr val="1E477C"/>
                </a:solidFill>
                <a:latin typeface="Calibri" charset="0"/>
              </a:rPr>
              <a:t>Yes</a:t>
            </a: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Are the children under the age of 22 and still entitled for a free public education (through grade 12) in the state?</a:t>
            </a:r>
            <a:r>
              <a:rPr lang="en-US" sz="2000" b="1" dirty="0">
                <a:solidFill>
                  <a:srgbClr val="1E477C"/>
                </a:solidFill>
                <a:latin typeface="Calibri" charset="0"/>
              </a:rPr>
              <a:t> Yes </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Did the children move in the preceding 36 months, on their own OR with, or to join, a parent /guardian or spouse? </a:t>
            </a:r>
            <a:r>
              <a:rPr lang="en-US" sz="2000" b="1" dirty="0">
                <a:solidFill>
                  <a:srgbClr val="1E477C"/>
                </a:solidFill>
                <a:latin typeface="Calibri" charset="0"/>
              </a:rPr>
              <a:t>Yes</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Was the children’s move with the parent/guardian or spouse a “qualifying move”</a:t>
            </a:r>
            <a:r>
              <a:rPr lang="mr-IN" sz="2000" dirty="0">
                <a:solidFill>
                  <a:srgbClr val="1E477C"/>
                </a:solidFill>
                <a:latin typeface="Calibri" charset="0"/>
              </a:rPr>
              <a:t>–</a:t>
            </a:r>
            <a:r>
              <a:rPr lang="en-US" sz="2000" dirty="0">
                <a:solidFill>
                  <a:srgbClr val="1E477C"/>
                </a:solidFill>
                <a:latin typeface="Calibri" charset="0"/>
              </a:rPr>
              <a:t> i.e., due to economic necessity, from one residence to another, and from one school district to another? </a:t>
            </a:r>
            <a:r>
              <a:rPr lang="en-US" sz="2000" b="1" dirty="0">
                <a:solidFill>
                  <a:srgbClr val="1E477C"/>
                </a:solidFill>
                <a:latin typeface="Calibri" charset="0"/>
              </a:rPr>
              <a:t>Yes</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Is the parent/guardian or spouse which whom the children moved a “migratory agricultural worker” or “migratory fisher”? </a:t>
            </a:r>
            <a:r>
              <a:rPr lang="en-US" sz="2000" b="1" dirty="0">
                <a:solidFill>
                  <a:srgbClr val="1E477C"/>
                </a:solidFill>
                <a:latin typeface="Calibri" charset="0"/>
              </a:rPr>
              <a:t>Yes. The children’s mother is a migratory agricultural worker because she made a qualifying move in the preceding 36 months, soon after which she engaged in new qualifying work.</a:t>
            </a:r>
            <a:endParaRPr lang="en-US" sz="2000" b="1"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4033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Eligibility Changes</a:t>
            </a:r>
            <a:endParaRPr lang="en-US" sz="2800" dirty="0"/>
          </a:p>
        </p:txBody>
      </p:sp>
      <p:sp>
        <p:nvSpPr>
          <p:cNvPr id="5" name="Rectangle 4"/>
          <p:cNvSpPr/>
          <p:nvPr/>
        </p:nvSpPr>
        <p:spPr>
          <a:xfrm>
            <a:off x="434566" y="1393057"/>
            <a:ext cx="10079446" cy="3785652"/>
          </a:xfrm>
          <a:prstGeom prst="rect">
            <a:avLst/>
          </a:prstGeom>
        </p:spPr>
        <p:txBody>
          <a:bodyPr wrap="square">
            <a:spAutoFit/>
          </a:bodyPr>
          <a:lstStyle/>
          <a:p>
            <a:pPr algn="ctr"/>
            <a:r>
              <a:rPr lang="en-US" sz="3600" b="1" dirty="0">
                <a:solidFill>
                  <a:srgbClr val="1E477C"/>
                </a:solidFill>
                <a:latin typeface="Calibri,Bold" charset="0"/>
              </a:rPr>
              <a:t>Scenario #2</a:t>
            </a:r>
          </a:p>
          <a:p>
            <a:pPr algn="ctr"/>
            <a:r>
              <a:rPr lang="en-US" sz="3600" b="1" dirty="0">
                <a:solidFill>
                  <a:srgbClr val="1E477C"/>
                </a:solidFill>
                <a:latin typeface="Calibri,Bold" charset="0"/>
              </a:rPr>
              <a:t> </a:t>
            </a:r>
            <a:endParaRPr lang="en-US" sz="3600" b="1" dirty="0"/>
          </a:p>
          <a:p>
            <a:r>
              <a:rPr lang="en-US" sz="2800" dirty="0">
                <a:solidFill>
                  <a:srgbClr val="1E477C"/>
                </a:solidFill>
                <a:latin typeface="Calibri" charset="0"/>
              </a:rPr>
              <a:t>Joaquin, a 17-year old out-of-school youth, had not moved since he was about 10 years old. Because he could not find employment in his hometown of Eureka, CA, he moved to Yakima, WA on July 1, 2017. Within a week of moving to Yakima, he applied for seasonal employment picking apples, but did not get the job. </a:t>
            </a:r>
          </a:p>
          <a:p>
            <a:r>
              <a:rPr lang="en-US" sz="2800" dirty="0">
                <a:solidFill>
                  <a:srgbClr val="1E477C"/>
                </a:solidFill>
                <a:latin typeface="Calibri" charset="0"/>
              </a:rPr>
              <a:t>Is Joaquin eligible for the MEP? </a:t>
            </a:r>
            <a:endParaRPr lang="en-US" sz="2800"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14770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Scenarios</a:t>
            </a:r>
            <a:endParaRPr lang="en-US" sz="2800" dirty="0"/>
          </a:p>
        </p:txBody>
      </p:sp>
      <p:sp>
        <p:nvSpPr>
          <p:cNvPr id="5" name="Rectangle 4"/>
          <p:cNvSpPr/>
          <p:nvPr/>
        </p:nvSpPr>
        <p:spPr>
          <a:xfrm>
            <a:off x="381000" y="1064362"/>
            <a:ext cx="10590212" cy="4462760"/>
          </a:xfrm>
          <a:prstGeom prst="rect">
            <a:avLst/>
          </a:prstGeom>
        </p:spPr>
        <p:txBody>
          <a:bodyPr wrap="square">
            <a:spAutoFit/>
          </a:bodyPr>
          <a:lstStyle/>
          <a:p>
            <a:pPr algn="ctr">
              <a:buClr>
                <a:srgbClr val="C00000"/>
              </a:buClr>
            </a:pPr>
            <a:r>
              <a:rPr lang="en-US" sz="2800" b="1" dirty="0">
                <a:solidFill>
                  <a:srgbClr val="1E477C"/>
                </a:solidFill>
                <a:latin typeface="Calibri" charset="0"/>
              </a:rPr>
              <a:t>Scenario #2 - No</a:t>
            </a: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Are the children under the age of 22 and still entitled for a free public education (through grade 12) in the state?</a:t>
            </a:r>
            <a:r>
              <a:rPr lang="en-US" sz="2000" b="1" dirty="0">
                <a:solidFill>
                  <a:srgbClr val="1E477C"/>
                </a:solidFill>
                <a:latin typeface="Calibri" charset="0"/>
              </a:rPr>
              <a:t> Yes (scenario assumes he is still entitled to free public education in the State)</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Did the children move in the preceding 36 months, on their own OR with, or to join, a parent /guardian or spouse? </a:t>
            </a:r>
            <a:r>
              <a:rPr lang="en-US" sz="2000" b="1" dirty="0">
                <a:solidFill>
                  <a:srgbClr val="1E477C"/>
                </a:solidFill>
                <a:latin typeface="Calibri" charset="0"/>
              </a:rPr>
              <a:t>Yes-on his own</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Was the children’s move with the parent/guardian or spouse a “qualifying move”</a:t>
            </a:r>
            <a:r>
              <a:rPr lang="mr-IN" sz="2000" dirty="0">
                <a:solidFill>
                  <a:srgbClr val="1E477C"/>
                </a:solidFill>
                <a:latin typeface="Calibri" charset="0"/>
              </a:rPr>
              <a:t>–</a:t>
            </a:r>
            <a:r>
              <a:rPr lang="en-US" sz="2000" dirty="0">
                <a:solidFill>
                  <a:srgbClr val="1E477C"/>
                </a:solidFill>
                <a:latin typeface="Calibri" charset="0"/>
              </a:rPr>
              <a:t> i.e., due to economic necessity, from one residence to another, and from one school district to another? </a:t>
            </a:r>
            <a:r>
              <a:rPr lang="en-US" sz="2000" b="1" dirty="0">
                <a:solidFill>
                  <a:srgbClr val="1E477C"/>
                </a:solidFill>
                <a:latin typeface="Calibri" charset="0"/>
              </a:rPr>
              <a:t>Yes</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Did he make a qualifying move as a “migratory agricultural worker” or “migratory fisher”? </a:t>
            </a:r>
            <a:r>
              <a:rPr lang="en-US" sz="2000" b="1" dirty="0">
                <a:solidFill>
                  <a:srgbClr val="1E477C"/>
                </a:solidFill>
                <a:latin typeface="Calibri" charset="0"/>
              </a:rPr>
              <a:t>No. He did not engage in new qualifying work soon after the move. Although he actively sought new qualifying work after the move, he does not have a recent history of moves where he engaged in qualifying work.</a:t>
            </a:r>
            <a:endParaRPr lang="en-US" sz="2000" b="1"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3831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9612" y="533400"/>
            <a:ext cx="7848600" cy="1292662"/>
          </a:xfrm>
          <a:prstGeom prst="rect">
            <a:avLst/>
          </a:prstGeom>
          <a:noFill/>
        </p:spPr>
        <p:txBody>
          <a:bodyPr wrap="square" rtlCol="0">
            <a:spAutoFit/>
          </a:bodyPr>
          <a:lstStyle/>
          <a:p>
            <a:r>
              <a:rPr lang="en-US" sz="2400" b="1" dirty="0"/>
              <a:t>Child Eligibility</a:t>
            </a:r>
          </a:p>
          <a:p>
            <a:r>
              <a:rPr lang="en-US" sz="1800" dirty="0">
                <a:latin typeface="Calibri,Italic"/>
              </a:rPr>
              <a:t>Children are eligible to receive MEP services if they meet the definition of “migratory child” and if the basis for their eligibility is properly recorded on a certificate of eligibility (COE).</a:t>
            </a:r>
          </a:p>
        </p:txBody>
      </p:sp>
      <p:sp>
        <p:nvSpPr>
          <p:cNvPr id="4" name="Right Arrow 3"/>
          <p:cNvSpPr/>
          <p:nvPr/>
        </p:nvSpPr>
        <p:spPr bwMode="auto">
          <a:xfrm rot="6976674">
            <a:off x="5789612" y="3924957"/>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5" name="Diagram 4"/>
          <p:cNvGraphicFramePr/>
          <p:nvPr>
            <p:extLst>
              <p:ext uri="{D42A27DB-BD31-4B8C-83A1-F6EECF244321}">
                <p14:modId xmlns:p14="http://schemas.microsoft.com/office/powerpoint/2010/main" val="1638685872"/>
              </p:ext>
            </p:extLst>
          </p:nvPr>
        </p:nvGraphicFramePr>
        <p:xfrm>
          <a:off x="1979612" y="1943757"/>
          <a:ext cx="7924800" cy="4619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6812" y="152400"/>
            <a:ext cx="1639570" cy="809625"/>
          </a:xfrm>
          <a:prstGeom prst="rect">
            <a:avLst/>
          </a:prstGeom>
          <a:noFill/>
          <a:ln>
            <a:noFill/>
          </a:ln>
        </p:spPr>
      </p:pic>
    </p:spTree>
    <p:extLst>
      <p:ext uri="{BB962C8B-B14F-4D97-AF65-F5344CB8AC3E}">
        <p14:creationId xmlns:p14="http://schemas.microsoft.com/office/powerpoint/2010/main" val="130032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Eligibility Changes</a:t>
            </a:r>
            <a:endParaRPr lang="en-US" sz="2800" dirty="0"/>
          </a:p>
        </p:txBody>
      </p:sp>
      <p:sp>
        <p:nvSpPr>
          <p:cNvPr id="5" name="Rectangle 4"/>
          <p:cNvSpPr/>
          <p:nvPr/>
        </p:nvSpPr>
        <p:spPr>
          <a:xfrm>
            <a:off x="366664" y="1225441"/>
            <a:ext cx="10756948" cy="4401205"/>
          </a:xfrm>
          <a:prstGeom prst="rect">
            <a:avLst/>
          </a:prstGeom>
        </p:spPr>
        <p:txBody>
          <a:bodyPr wrap="square">
            <a:spAutoFit/>
          </a:bodyPr>
          <a:lstStyle/>
          <a:p>
            <a:pPr algn="ctr"/>
            <a:r>
              <a:rPr lang="en-US" sz="3600" b="1" dirty="0">
                <a:solidFill>
                  <a:srgbClr val="1E477C"/>
                </a:solidFill>
                <a:latin typeface="Calibri,Bold" charset="0"/>
              </a:rPr>
              <a:t>Scenario #3 </a:t>
            </a:r>
          </a:p>
          <a:p>
            <a:pPr algn="ctr"/>
            <a:endParaRPr lang="en-US" sz="2000" b="1" dirty="0"/>
          </a:p>
          <a:p>
            <a:r>
              <a:rPr lang="en-US" sz="2800" dirty="0">
                <a:solidFill>
                  <a:srgbClr val="1E477C"/>
                </a:solidFill>
                <a:latin typeface="Calibri" charset="0"/>
              </a:rPr>
              <a:t>Paul, age 13, lived with his parents in Portland, ME. Unable to find work in Portland, Paul’s father moved on his own to Presque Isle on September 1, 2016, and engaged in seasonal employment harvesting potatoes (within one week of his move). Paul’s father returned to Portland on October 20, 2016. Shortly thereafter, Paul’s mother was able to find work in a restaurant in Bangor, ME. So, Paul and his parents moved from Portland to Bangor on November 1, 2016. The ME MEP identifies Paul on July 1, 2017. Is Paul eligible for the MEP? </a:t>
            </a:r>
            <a:endParaRPr lang="en-US" sz="2800"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97316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Scenarios</a:t>
            </a:r>
            <a:endParaRPr lang="en-US" sz="2800" dirty="0"/>
          </a:p>
        </p:txBody>
      </p:sp>
      <p:sp>
        <p:nvSpPr>
          <p:cNvPr id="5" name="Rectangle 4"/>
          <p:cNvSpPr/>
          <p:nvPr/>
        </p:nvSpPr>
        <p:spPr>
          <a:xfrm>
            <a:off x="381000" y="1200289"/>
            <a:ext cx="10361612" cy="5201424"/>
          </a:xfrm>
          <a:prstGeom prst="rect">
            <a:avLst/>
          </a:prstGeom>
        </p:spPr>
        <p:txBody>
          <a:bodyPr wrap="square">
            <a:spAutoFit/>
          </a:bodyPr>
          <a:lstStyle/>
          <a:p>
            <a:pPr algn="ctr">
              <a:buClr>
                <a:srgbClr val="C00000"/>
              </a:buClr>
            </a:pPr>
            <a:r>
              <a:rPr lang="en-US" sz="2800" b="1" dirty="0">
                <a:solidFill>
                  <a:srgbClr val="1E477C"/>
                </a:solidFill>
                <a:latin typeface="Calibri" charset="0"/>
              </a:rPr>
              <a:t>Scenario #3</a:t>
            </a:r>
          </a:p>
          <a:p>
            <a:pPr algn="ctr">
              <a:buClr>
                <a:srgbClr val="C00000"/>
              </a:buClr>
            </a:pPr>
            <a:r>
              <a:rPr lang="en-US" sz="2800" b="1" dirty="0">
                <a:solidFill>
                  <a:srgbClr val="1E477C"/>
                </a:solidFill>
                <a:latin typeface="Calibri" charset="0"/>
              </a:rPr>
              <a:t>Is Paul eligible for the MEP? Yes</a:t>
            </a: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Are the children under the age of 22 and still entitled for a free public education (through grade 12) in the state?</a:t>
            </a:r>
            <a:r>
              <a:rPr lang="en-US" sz="2000" b="1" dirty="0">
                <a:solidFill>
                  <a:srgbClr val="1E477C"/>
                </a:solidFill>
                <a:latin typeface="Calibri" charset="0"/>
              </a:rPr>
              <a:t> Yes </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Did the children move in the preceding 36 months, on their own OR with, or to join, a parent /guardian or spouse? </a:t>
            </a:r>
            <a:r>
              <a:rPr lang="en-US" sz="2000" b="1" dirty="0">
                <a:solidFill>
                  <a:srgbClr val="1E477C"/>
                </a:solidFill>
                <a:latin typeface="Calibri" charset="0"/>
              </a:rPr>
              <a:t>Yes</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Was the children’s move with the parent/guardian or spouse a “qualifying move”</a:t>
            </a:r>
            <a:r>
              <a:rPr lang="mr-IN" sz="2000" dirty="0">
                <a:solidFill>
                  <a:srgbClr val="1E477C"/>
                </a:solidFill>
                <a:latin typeface="Calibri" charset="0"/>
              </a:rPr>
              <a:t>–</a:t>
            </a:r>
            <a:r>
              <a:rPr lang="en-US" sz="2000" dirty="0">
                <a:solidFill>
                  <a:srgbClr val="1E477C"/>
                </a:solidFill>
                <a:latin typeface="Calibri" charset="0"/>
              </a:rPr>
              <a:t> i.e., due to economic necessity, from one residence to another, and from one school district to another? </a:t>
            </a:r>
            <a:r>
              <a:rPr lang="en-US" sz="2000" b="1" dirty="0">
                <a:solidFill>
                  <a:srgbClr val="1E477C"/>
                </a:solidFill>
                <a:latin typeface="Calibri" charset="0"/>
              </a:rPr>
              <a:t>Yes</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Is the parent/guardian or spouse which whom the children moved a “migratory agricultural worker” or “migratory fisher”? </a:t>
            </a:r>
            <a:r>
              <a:rPr lang="en-US" sz="2000" b="1" dirty="0">
                <a:solidFill>
                  <a:srgbClr val="1E477C"/>
                </a:solidFill>
                <a:latin typeface="Calibri" charset="0"/>
              </a:rPr>
              <a:t>Yes. The child’s father is a migratory worker because he made a qualifying move in the preceding 36 months, soon after which he engaged in new qualifying work. </a:t>
            </a:r>
            <a:endParaRPr lang="en-US" sz="2000" b="1"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68026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Scenarios</a:t>
            </a:r>
            <a:endParaRPr lang="en-US" sz="2800" dirty="0"/>
          </a:p>
        </p:txBody>
      </p:sp>
      <p:sp>
        <p:nvSpPr>
          <p:cNvPr id="4" name="Rounded Rectangle 3"/>
          <p:cNvSpPr>
            <a:spLocks noChangeArrowheads="1"/>
          </p:cNvSpPr>
          <p:nvPr/>
        </p:nvSpPr>
        <p:spPr bwMode="auto">
          <a:xfrm>
            <a:off x="1918209" y="1775523"/>
            <a:ext cx="2217071" cy="165810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1800" b="1" dirty="0">
                <a:solidFill>
                  <a:srgbClr val="000000"/>
                </a:solidFill>
              </a:rPr>
              <a:t>Paul’s father moves alone across SD lines to Presque Island for work on 9/1/16</a:t>
            </a:r>
          </a:p>
        </p:txBody>
      </p:sp>
      <p:sp>
        <p:nvSpPr>
          <p:cNvPr id="5" name="Rounded Rectangle 4"/>
          <p:cNvSpPr>
            <a:spLocks noChangeArrowheads="1"/>
          </p:cNvSpPr>
          <p:nvPr/>
        </p:nvSpPr>
        <p:spPr bwMode="auto">
          <a:xfrm>
            <a:off x="2394177" y="4537691"/>
            <a:ext cx="2722189" cy="164999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1800" dirty="0">
                <a:solidFill>
                  <a:srgbClr val="000000"/>
                </a:solidFill>
              </a:rPr>
              <a:t>Father engages in qualifying work on 9/7/16 and   </a:t>
            </a:r>
            <a:r>
              <a:rPr lang="en-US" sz="1800" b="1" dirty="0">
                <a:solidFill>
                  <a:srgbClr val="000000"/>
                </a:solidFill>
              </a:rPr>
              <a:t>establishes himself as a “migratory worker”</a:t>
            </a:r>
          </a:p>
        </p:txBody>
      </p:sp>
      <p:sp>
        <p:nvSpPr>
          <p:cNvPr id="6" name="Rounded Rectangle 5"/>
          <p:cNvSpPr>
            <a:spLocks noChangeArrowheads="1"/>
          </p:cNvSpPr>
          <p:nvPr/>
        </p:nvSpPr>
        <p:spPr bwMode="auto">
          <a:xfrm>
            <a:off x="7601589" y="1780162"/>
            <a:ext cx="1572536" cy="1653469"/>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1800" b="1" dirty="0">
                <a:solidFill>
                  <a:srgbClr val="000000"/>
                </a:solidFill>
              </a:rPr>
              <a:t>Paul’s mother finds work in Bangor, ME</a:t>
            </a:r>
          </a:p>
        </p:txBody>
      </p:sp>
      <p:sp>
        <p:nvSpPr>
          <p:cNvPr id="7" name="Down Arrow 6"/>
          <p:cNvSpPr/>
          <p:nvPr/>
        </p:nvSpPr>
        <p:spPr>
          <a:xfrm>
            <a:off x="2872232" y="3448396"/>
            <a:ext cx="309023" cy="409338"/>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6200000">
            <a:off x="5862676" y="-77855"/>
            <a:ext cx="311455" cy="813001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a:spLocks noChangeArrowheads="1"/>
          </p:cNvSpPr>
          <p:nvPr/>
        </p:nvSpPr>
        <p:spPr bwMode="auto">
          <a:xfrm>
            <a:off x="6705829" y="4537691"/>
            <a:ext cx="3364056" cy="164999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1800" dirty="0">
                <a:solidFill>
                  <a:srgbClr val="000000"/>
                </a:solidFill>
              </a:rPr>
              <a:t>Family moves across SD lines on 11/1/16. Paul becomes eligible for MEP as his </a:t>
            </a:r>
            <a:r>
              <a:rPr lang="en-US" sz="1800" b="1" dirty="0">
                <a:solidFill>
                  <a:srgbClr val="000000"/>
                </a:solidFill>
              </a:rPr>
              <a:t>move was with a an established “migratory worker” </a:t>
            </a:r>
            <a:r>
              <a:rPr lang="en-US" sz="1800" dirty="0">
                <a:solidFill>
                  <a:srgbClr val="000000"/>
                </a:solidFill>
              </a:rPr>
              <a:t>(Father) </a:t>
            </a:r>
          </a:p>
        </p:txBody>
      </p:sp>
      <p:sp>
        <p:nvSpPr>
          <p:cNvPr id="11" name="Rounded Rectangle 10"/>
          <p:cNvSpPr>
            <a:spLocks noChangeArrowheads="1"/>
          </p:cNvSpPr>
          <p:nvPr/>
        </p:nvSpPr>
        <p:spPr bwMode="auto">
          <a:xfrm>
            <a:off x="4799012" y="1780162"/>
            <a:ext cx="2225163" cy="1653469"/>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1800" b="1" dirty="0">
                <a:solidFill>
                  <a:srgbClr val="000000"/>
                </a:solidFill>
              </a:rPr>
              <a:t>Father returns to family in Portland, ME on 10/20/16</a:t>
            </a:r>
          </a:p>
        </p:txBody>
      </p:sp>
      <p:sp>
        <p:nvSpPr>
          <p:cNvPr id="12" name="Down Arrow 11"/>
          <p:cNvSpPr/>
          <p:nvPr/>
        </p:nvSpPr>
        <p:spPr>
          <a:xfrm rot="10800000">
            <a:off x="3600761" y="4107647"/>
            <a:ext cx="309023" cy="409338"/>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757081" y="3448396"/>
            <a:ext cx="309023" cy="409338"/>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8246871" y="3448396"/>
            <a:ext cx="309023" cy="409338"/>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0800000">
            <a:off x="8246871" y="4107646"/>
            <a:ext cx="309023" cy="409338"/>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a:spLocks noChangeArrowheads="1"/>
          </p:cNvSpPr>
          <p:nvPr/>
        </p:nvSpPr>
        <p:spPr bwMode="auto">
          <a:xfrm>
            <a:off x="6705829" y="6251937"/>
            <a:ext cx="3364056" cy="421242"/>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dirty="0">
                <a:solidFill>
                  <a:srgbClr val="000000"/>
                </a:solidFill>
              </a:rPr>
              <a:t>QAD is 11/1/16</a:t>
            </a:r>
          </a:p>
        </p:txBody>
      </p:sp>
      <p:sp>
        <p:nvSpPr>
          <p:cNvPr id="17" name="Rounded Rectangle 16"/>
          <p:cNvSpPr>
            <a:spLocks noChangeArrowheads="1"/>
          </p:cNvSpPr>
          <p:nvPr/>
        </p:nvSpPr>
        <p:spPr bwMode="auto">
          <a:xfrm>
            <a:off x="3121293" y="1193965"/>
            <a:ext cx="6038662" cy="430018"/>
          </a:xfrm>
          <a:prstGeom prst="roundRect">
            <a:avLst>
              <a:gd name="adj" fmla="val 16667"/>
            </a:avLst>
          </a:prstGeom>
          <a:solidFill>
            <a:schemeClr val="accent4">
              <a:lumMod val="60000"/>
              <a:lumOff val="40000"/>
            </a:schemeClr>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Understanding Scenario #3</a:t>
            </a:r>
          </a:p>
        </p:txBody>
      </p:sp>
      <p:cxnSp>
        <p:nvCxnSpPr>
          <p:cNvPr id="18" name="Straight Connector 17"/>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209695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500"/>
                            </p:stCondLst>
                            <p:childTnLst>
                              <p:par>
                                <p:cTn id="29" presetID="18"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par>
                          <p:cTn id="32" fill="hold">
                            <p:stCondLst>
                              <p:cond delay="2000"/>
                            </p:stCondLst>
                            <p:childTnLst>
                              <p:par>
                                <p:cTn id="33" presetID="18" presetClass="entr" presetSubtype="1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500"/>
                                        <p:tgtEl>
                                          <p:spTgt spid="13"/>
                                        </p:tgtEl>
                                      </p:cBhvr>
                                    </p:animEffect>
                                  </p:childTnLst>
                                </p:cTn>
                              </p:par>
                            </p:childTnLst>
                          </p:cTn>
                        </p:par>
                        <p:par>
                          <p:cTn id="36" fill="hold">
                            <p:stCondLst>
                              <p:cond delay="2500"/>
                            </p:stCondLst>
                            <p:childTnLst>
                              <p:par>
                                <p:cTn id="37" presetID="18" presetClass="entr" presetSubtype="1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Left)">
                                      <p:cBhvr>
                                        <p:cTn id="39" dur="500"/>
                                        <p:tgtEl>
                                          <p:spTgt spid="14"/>
                                        </p:tgtEl>
                                      </p:cBhvr>
                                    </p:animEffect>
                                  </p:childTnLst>
                                </p:cTn>
                              </p:par>
                            </p:childTnLst>
                          </p:cTn>
                        </p:par>
                        <p:par>
                          <p:cTn id="40" fill="hold">
                            <p:stCondLst>
                              <p:cond delay="3000"/>
                            </p:stCondLst>
                            <p:childTnLst>
                              <p:par>
                                <p:cTn id="41" presetID="18" presetClass="entr" presetSubtype="1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Eligibility Changes</a:t>
            </a:r>
            <a:endParaRPr lang="en-US" sz="2800" dirty="0"/>
          </a:p>
        </p:txBody>
      </p:sp>
      <p:sp>
        <p:nvSpPr>
          <p:cNvPr id="5" name="Rectangle 4"/>
          <p:cNvSpPr/>
          <p:nvPr/>
        </p:nvSpPr>
        <p:spPr>
          <a:xfrm>
            <a:off x="344032" y="1330642"/>
            <a:ext cx="10931980" cy="3970318"/>
          </a:xfrm>
          <a:prstGeom prst="rect">
            <a:avLst/>
          </a:prstGeom>
        </p:spPr>
        <p:txBody>
          <a:bodyPr wrap="square">
            <a:spAutoFit/>
          </a:bodyPr>
          <a:lstStyle/>
          <a:p>
            <a:pPr algn="ctr"/>
            <a:r>
              <a:rPr lang="en-US" sz="3600" b="1" dirty="0">
                <a:solidFill>
                  <a:srgbClr val="1E477C"/>
                </a:solidFill>
                <a:latin typeface="Calibri,Bold" charset="0"/>
              </a:rPr>
              <a:t>Scenario #4 </a:t>
            </a:r>
          </a:p>
          <a:p>
            <a:pPr algn="ctr"/>
            <a:endParaRPr lang="en-US" sz="2000" b="1" dirty="0"/>
          </a:p>
          <a:p>
            <a:r>
              <a:rPr lang="en-US" sz="2800" dirty="0">
                <a:solidFill>
                  <a:srgbClr val="1E477C"/>
                </a:solidFill>
                <a:latin typeface="Calibri" charset="0"/>
              </a:rPr>
              <a:t>Diana, age 15, and her parents lived in Yukon, AK. Diana and her parents moved to Dillingham, AK on June 20, 2016. For as long as Diana can remember, the family has moved to Dillingham each summer, where her father worked a temporary job canning salmon. When they moved in June 2016, Diana’s father, Joe, went to the cannery where he had worked for the previous two summers and found that the cannery had closed. </a:t>
            </a:r>
          </a:p>
          <a:p>
            <a:r>
              <a:rPr lang="en-US" sz="2800" dirty="0">
                <a:solidFill>
                  <a:srgbClr val="1E477C"/>
                </a:solidFill>
                <a:latin typeface="Calibri" charset="0"/>
              </a:rPr>
              <a:t>Is Diana eligible for the MEP? </a:t>
            </a:r>
            <a:endParaRPr lang="en-US" sz="2800"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3541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Scenarios</a:t>
            </a:r>
            <a:endParaRPr lang="en-US" sz="2800" dirty="0"/>
          </a:p>
        </p:txBody>
      </p:sp>
      <p:sp>
        <p:nvSpPr>
          <p:cNvPr id="5" name="Rectangle 4"/>
          <p:cNvSpPr/>
          <p:nvPr/>
        </p:nvSpPr>
        <p:spPr>
          <a:xfrm>
            <a:off x="1598612" y="1143000"/>
            <a:ext cx="8458200" cy="5509200"/>
          </a:xfrm>
          <a:prstGeom prst="rect">
            <a:avLst/>
          </a:prstGeom>
        </p:spPr>
        <p:txBody>
          <a:bodyPr wrap="square">
            <a:spAutoFit/>
          </a:bodyPr>
          <a:lstStyle/>
          <a:p>
            <a:pPr algn="ctr">
              <a:buClr>
                <a:srgbClr val="C00000"/>
              </a:buClr>
            </a:pPr>
            <a:r>
              <a:rPr lang="en-US" sz="2800" b="1" dirty="0">
                <a:solidFill>
                  <a:srgbClr val="1E477C"/>
                </a:solidFill>
                <a:latin typeface="Calibri" charset="0"/>
              </a:rPr>
              <a:t>Scenario #4 - Yes</a:t>
            </a:r>
          </a:p>
          <a:p>
            <a:pPr algn="ctr">
              <a:buClr>
                <a:srgbClr val="C00000"/>
              </a:buClr>
            </a:pPr>
            <a:endParaRPr lang="en-US" sz="800" b="1" dirty="0">
              <a:solidFill>
                <a:srgbClr val="1E477C"/>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Is the child under the age of 22 and still entitled for a free public education (through grade 12) in the state?</a:t>
            </a:r>
            <a:r>
              <a:rPr lang="en-US" sz="2000" b="1" dirty="0">
                <a:solidFill>
                  <a:srgbClr val="1E477C"/>
                </a:solidFill>
                <a:latin typeface="Calibri" charset="0"/>
              </a:rPr>
              <a:t> YES </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Did the child move in the preceding 36 months, on their own OR with, or to join, a parent /guardian or spouse? </a:t>
            </a:r>
            <a:r>
              <a:rPr lang="en-US" sz="2000" b="1" dirty="0">
                <a:solidFill>
                  <a:srgbClr val="1E477C"/>
                </a:solidFill>
                <a:latin typeface="Calibri" charset="0"/>
              </a:rPr>
              <a:t>YES</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Was the child’s move with the parent/guardian or spouse a “qualifying move”</a:t>
            </a:r>
            <a:r>
              <a:rPr lang="mr-IN" sz="2000" dirty="0">
                <a:solidFill>
                  <a:srgbClr val="1E477C"/>
                </a:solidFill>
                <a:latin typeface="Calibri" charset="0"/>
              </a:rPr>
              <a:t>–</a:t>
            </a:r>
            <a:r>
              <a:rPr lang="en-US" sz="2000" dirty="0">
                <a:solidFill>
                  <a:srgbClr val="1E477C"/>
                </a:solidFill>
                <a:latin typeface="Calibri" charset="0"/>
              </a:rPr>
              <a:t> i.e., due to economic necessity, from one residence to another, and from one school district to another? </a:t>
            </a:r>
            <a:r>
              <a:rPr lang="en-US" sz="2000" b="1" dirty="0">
                <a:solidFill>
                  <a:srgbClr val="1E477C"/>
                </a:solidFill>
                <a:latin typeface="Calibri" charset="0"/>
              </a:rPr>
              <a:t>YES – with parent/guardian </a:t>
            </a:r>
          </a:p>
          <a:p>
            <a:pPr marL="285750" indent="-285750">
              <a:buClr>
                <a:srgbClr val="C00000"/>
              </a:buClr>
              <a:buFont typeface="Wingdings" charset="2"/>
              <a:buChar char="Ø"/>
            </a:pPr>
            <a:endParaRPr lang="en-US" sz="1400" dirty="0">
              <a:solidFill>
                <a:srgbClr val="1E477C"/>
              </a:solidFill>
              <a:latin typeface="Calibri" charset="0"/>
            </a:endParaRPr>
          </a:p>
          <a:p>
            <a:pPr marL="342900" indent="-342900">
              <a:buClr>
                <a:srgbClr val="C00000"/>
              </a:buClr>
              <a:buFont typeface="Wingdings" charset="2"/>
              <a:buChar char="Ø"/>
            </a:pPr>
            <a:r>
              <a:rPr lang="en-US" sz="2000" dirty="0">
                <a:solidFill>
                  <a:srgbClr val="1E477C"/>
                </a:solidFill>
                <a:latin typeface="Calibri" charset="0"/>
              </a:rPr>
              <a:t>Is the parent/guardian or spouse which whom the children moved a “migratory agricultural worker” or “migratory fisher”? </a:t>
            </a:r>
            <a:r>
              <a:rPr lang="en-US" sz="2000" b="1" dirty="0">
                <a:solidFill>
                  <a:srgbClr val="1E477C"/>
                </a:solidFill>
                <a:latin typeface="Calibri" charset="0"/>
              </a:rPr>
              <a:t>YES.                           The child’s father is a “migratory fisher” because he made a “qualifying move” in the preceding 36 months, after which he actively sought new employment in a qualifying work, AND he has a recent history of moves where he engaged in qualifying work. </a:t>
            </a:r>
            <a:endParaRPr lang="en-US" sz="2000" b="1"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93466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951412" y="787960"/>
            <a:ext cx="6156527" cy="1946495"/>
          </a:xfrm>
        </p:spPr>
        <p:txBody>
          <a:bodyPr>
            <a:noAutofit/>
          </a:bodyPr>
          <a:lstStyle/>
          <a:p>
            <a:pPr algn="ctr"/>
            <a:r>
              <a:rPr lang="en-US" sz="6000" dirty="0"/>
              <a:t>ESSA Eligibility</a:t>
            </a:r>
            <a:br>
              <a:rPr lang="en-US" sz="6000" dirty="0"/>
            </a:br>
            <a:r>
              <a:rPr lang="en-US" sz="6000" dirty="0"/>
              <a:t>Changes</a:t>
            </a:r>
          </a:p>
        </p:txBody>
      </p:sp>
      <p:pic>
        <p:nvPicPr>
          <p:cNvPr id="5" name="Picture 4"/>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2012" y="5105400"/>
            <a:ext cx="3831776" cy="1606991"/>
          </a:xfrm>
          <a:prstGeom prst="rect">
            <a:avLst/>
          </a:prstGeom>
          <a:noFill/>
          <a:ln>
            <a:noFill/>
          </a:ln>
        </p:spPr>
      </p:pic>
    </p:spTree>
    <p:extLst>
      <p:ext uri="{BB962C8B-B14F-4D97-AF65-F5344CB8AC3E}">
        <p14:creationId xmlns:p14="http://schemas.microsoft.com/office/powerpoint/2010/main" val="92995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8012"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What’s The Same?</a:t>
            </a:r>
            <a:endParaRPr lang="en-US" sz="2800" dirty="0"/>
          </a:p>
        </p:txBody>
      </p:sp>
      <p:cxnSp>
        <p:nvCxnSpPr>
          <p:cNvPr id="3" name="Straight Connector 2"/>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827212" y="1154195"/>
            <a:ext cx="8229600" cy="5693866"/>
          </a:xfrm>
          <a:prstGeom prst="rect">
            <a:avLst/>
          </a:prstGeom>
        </p:spPr>
        <p:txBody>
          <a:bodyPr wrap="square">
            <a:spAutoFit/>
          </a:bodyPr>
          <a:lstStyle/>
          <a:p>
            <a:pPr marL="342900" indent="-342900">
              <a:buClr>
                <a:srgbClr val="C00000"/>
              </a:buClr>
              <a:buFont typeface="+mj-lt"/>
              <a:buAutoNum type="arabicPeriod"/>
            </a:pPr>
            <a:r>
              <a:rPr lang="en-US" sz="2800" dirty="0">
                <a:solidFill>
                  <a:srgbClr val="1E477C"/>
                </a:solidFill>
                <a:latin typeface="Calibri" charset="0"/>
              </a:rPr>
              <a:t>Children ages birth – age 21, who are entitled to a free public education through grade 12 in the State (or are not yet at a grade level at which the local educational agency (LEA) provides a free public education- e.g., preschool children) </a:t>
            </a:r>
            <a:endParaRPr lang="en-US" sz="2800" dirty="0"/>
          </a:p>
          <a:p>
            <a:pPr marL="342900" indent="-342900">
              <a:buClr>
                <a:srgbClr val="C00000"/>
              </a:buClr>
              <a:buFont typeface="+mj-lt"/>
              <a:buAutoNum type="arabicPeriod"/>
            </a:pPr>
            <a:r>
              <a:rPr lang="en-US" sz="2800" dirty="0">
                <a:solidFill>
                  <a:srgbClr val="1E477C"/>
                </a:solidFill>
                <a:latin typeface="Calibri" charset="0"/>
              </a:rPr>
              <a:t>Children who moved: </a:t>
            </a:r>
            <a:r>
              <a:rPr lang="en-US" sz="2800" dirty="0"/>
              <a:t>                                                </a:t>
            </a:r>
            <a:r>
              <a:rPr lang="en-US" sz="2800" b="1" dirty="0">
                <a:solidFill>
                  <a:srgbClr val="1E477C"/>
                </a:solidFill>
                <a:latin typeface="Calibri" charset="0"/>
              </a:rPr>
              <a:t>a) </a:t>
            </a:r>
            <a:r>
              <a:rPr lang="en-US" sz="2800" dirty="0">
                <a:solidFill>
                  <a:srgbClr val="1E477C"/>
                </a:solidFill>
                <a:latin typeface="Calibri" charset="0"/>
              </a:rPr>
              <a:t> As a migratory agricultural worker or migratory fisher, </a:t>
            </a:r>
            <a:r>
              <a:rPr lang="en-US" sz="2800" b="1" dirty="0">
                <a:solidFill>
                  <a:srgbClr val="1E477C"/>
                </a:solidFill>
                <a:latin typeface="Calibri" charset="0"/>
              </a:rPr>
              <a:t>OR</a:t>
            </a:r>
            <a:r>
              <a:rPr lang="en-US" sz="2800" dirty="0">
                <a:solidFill>
                  <a:srgbClr val="1E477C"/>
                </a:solidFill>
                <a:latin typeface="Calibri" charset="0"/>
              </a:rPr>
              <a:t> </a:t>
            </a:r>
            <a:r>
              <a:rPr lang="en-US" sz="2800" dirty="0"/>
              <a:t>                                                                 </a:t>
            </a:r>
            <a:r>
              <a:rPr lang="en-US" sz="2800" b="1" dirty="0">
                <a:solidFill>
                  <a:srgbClr val="1E477C"/>
                </a:solidFill>
                <a:latin typeface="Calibri" charset="0"/>
              </a:rPr>
              <a:t>b) </a:t>
            </a:r>
            <a:r>
              <a:rPr lang="en-US" sz="2800" dirty="0">
                <a:solidFill>
                  <a:srgbClr val="1E477C"/>
                </a:solidFill>
                <a:latin typeface="Calibri" charset="0"/>
              </a:rPr>
              <a:t> With or to join a parent/guardian or spouse who is a migratory agricultural worker or migratory fisher </a:t>
            </a:r>
            <a:endParaRPr lang="en-US" sz="2800" dirty="0"/>
          </a:p>
          <a:p>
            <a:pPr marL="342900" indent="-342900">
              <a:buClr>
                <a:srgbClr val="C00000"/>
              </a:buClr>
              <a:buFont typeface="+mj-lt"/>
              <a:buAutoNum type="arabicPeriod"/>
            </a:pPr>
            <a:r>
              <a:rPr lang="en-US" sz="2800" dirty="0">
                <a:solidFill>
                  <a:srgbClr val="1E477C"/>
                </a:solidFill>
                <a:latin typeface="Calibri" charset="0"/>
              </a:rPr>
              <a:t>Migratory children are eligible for the MEP for 36 months from their most recent qualifying arrival date (QAD) </a:t>
            </a:r>
            <a:endParaRPr lang="en-US"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9752" y="36758"/>
            <a:ext cx="1639570" cy="809625"/>
          </a:xfrm>
          <a:prstGeom prst="rect">
            <a:avLst/>
          </a:prstGeom>
          <a:noFill/>
          <a:ln>
            <a:noFill/>
          </a:ln>
        </p:spPr>
      </p:pic>
    </p:spTree>
    <p:extLst>
      <p:ext uri="{BB962C8B-B14F-4D97-AF65-F5344CB8AC3E}">
        <p14:creationId xmlns:p14="http://schemas.microsoft.com/office/powerpoint/2010/main" val="17752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1751012" y="1447800"/>
            <a:ext cx="8511540" cy="5029200"/>
          </a:xfrm>
          <a:prstGeom prst="roundRect">
            <a:avLst>
              <a:gd name="adj" fmla="val 16667"/>
            </a:avLst>
          </a:prstGeom>
          <a:solidFill>
            <a:srgbClr val="00B0F0"/>
          </a:solidFill>
          <a:ln w="9525" algn="ctr">
            <a:solidFill>
              <a:schemeClr val="tx1"/>
            </a:solidFill>
            <a:round/>
            <a:headEnd/>
            <a:tailEnd/>
          </a:ln>
        </p:spPr>
        <p:txBody>
          <a:bodyPr lIns="0" tIns="0" rIns="0" bIns="0" anchorCtr="1"/>
          <a:lstStyle/>
          <a:p>
            <a:pPr algn="ctr"/>
            <a:r>
              <a:rPr lang="en-US" sz="1800" b="1" dirty="0">
                <a:latin typeface="Arial" charset="0"/>
              </a:rPr>
              <a:t>AGE</a:t>
            </a:r>
          </a:p>
        </p:txBody>
      </p:sp>
      <p:sp>
        <p:nvSpPr>
          <p:cNvPr id="3" name="Rounded Rectangle 2"/>
          <p:cNvSpPr>
            <a:spLocks noChangeArrowheads="1"/>
          </p:cNvSpPr>
          <p:nvPr/>
        </p:nvSpPr>
        <p:spPr bwMode="auto">
          <a:xfrm>
            <a:off x="2029142" y="2308100"/>
            <a:ext cx="7955280" cy="3962400"/>
          </a:xfrm>
          <a:prstGeom prst="roundRect">
            <a:avLst>
              <a:gd name="adj" fmla="val 16667"/>
            </a:avLst>
          </a:prstGeom>
          <a:solidFill>
            <a:srgbClr val="FFFF00"/>
          </a:solidFill>
          <a:ln w="9525" algn="ctr">
            <a:solidFill>
              <a:schemeClr val="tx1"/>
            </a:solidFill>
            <a:round/>
            <a:headEnd/>
            <a:tailEnd/>
          </a:ln>
        </p:spPr>
        <p:txBody>
          <a:bodyPr wrap="none" lIns="0" tIns="0" rIns="0" bIns="0" anchorCtr="1"/>
          <a:lstStyle/>
          <a:p>
            <a:pPr algn="ctr"/>
            <a:r>
              <a:rPr lang="en-US" sz="1800" b="1" dirty="0">
                <a:latin typeface="Arial" charset="0"/>
              </a:rPr>
              <a:t>SCHOOL COMPLETION</a:t>
            </a:r>
          </a:p>
          <a:p>
            <a:pPr algn="ctr"/>
            <a:r>
              <a:rPr lang="en-US" sz="1800" b="1" dirty="0">
                <a:latin typeface="Arial" charset="0"/>
              </a:rPr>
              <a:t> </a:t>
            </a:r>
          </a:p>
        </p:txBody>
      </p:sp>
      <p:sp>
        <p:nvSpPr>
          <p:cNvPr id="4" name="Rounded Rectangle 3"/>
          <p:cNvSpPr>
            <a:spLocks noChangeArrowheads="1"/>
          </p:cNvSpPr>
          <p:nvPr/>
        </p:nvSpPr>
        <p:spPr bwMode="auto">
          <a:xfrm>
            <a:off x="2280602" y="3070100"/>
            <a:ext cx="7399020" cy="3048000"/>
          </a:xfrm>
          <a:prstGeom prst="roundRect">
            <a:avLst>
              <a:gd name="adj" fmla="val 16667"/>
            </a:avLst>
          </a:prstGeom>
          <a:solidFill>
            <a:schemeClr val="accent4"/>
          </a:solidFill>
          <a:ln w="9525" algn="ctr">
            <a:solidFill>
              <a:schemeClr val="tx1"/>
            </a:solidFill>
            <a:round/>
            <a:headEnd/>
            <a:tailEnd/>
          </a:ln>
        </p:spPr>
        <p:txBody>
          <a:bodyPr lIns="0" tIns="0" rIns="0" bIns="0" anchorCtr="1"/>
          <a:lstStyle/>
          <a:p>
            <a:pPr algn="ctr"/>
            <a:r>
              <a:rPr lang="en-US" sz="1800" b="1" dirty="0">
                <a:latin typeface="Arial" charset="0"/>
              </a:rPr>
              <a:t>*QUALIFYING MOVE</a:t>
            </a:r>
          </a:p>
          <a:p>
            <a:pPr algn="ctr"/>
            <a:r>
              <a:rPr lang="en-US" sz="1800" b="1" dirty="0">
                <a:latin typeface="Arial" charset="0"/>
              </a:rPr>
              <a:t> </a:t>
            </a:r>
          </a:p>
          <a:p>
            <a:pPr algn="ctr"/>
            <a:endParaRPr lang="en-US" sz="1800" b="1" dirty="0">
              <a:latin typeface="Arial" charset="0"/>
            </a:endParaRPr>
          </a:p>
        </p:txBody>
      </p:sp>
      <p:sp>
        <p:nvSpPr>
          <p:cNvPr id="5"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NCLB </a:t>
            </a:r>
            <a:r>
              <a:rPr lang="en-US" sz="2800" b="1"/>
              <a:t> </a:t>
            </a:r>
            <a:r>
              <a:rPr lang="en-US" sz="4000"/>
              <a:t>Old NCLB Eligibility</a:t>
            </a:r>
            <a:endParaRPr lang="en-US" sz="2800" dirty="0"/>
          </a:p>
        </p:txBody>
      </p:sp>
      <p:cxnSp>
        <p:nvCxnSpPr>
          <p:cNvPr id="6" name="Straight Connector 5"/>
          <p:cNvCxnSpPr/>
          <p:nvPr/>
        </p:nvCxnSpPr>
        <p:spPr>
          <a:xfrm>
            <a:off x="533400" y="914400"/>
            <a:ext cx="11655425"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a:spLocks noChangeArrowheads="1"/>
          </p:cNvSpPr>
          <p:nvPr/>
        </p:nvSpPr>
        <p:spPr bwMode="auto">
          <a:xfrm>
            <a:off x="2536664" y="3878917"/>
            <a:ext cx="6844420" cy="2041556"/>
          </a:xfrm>
          <a:prstGeom prst="roundRect">
            <a:avLst>
              <a:gd name="adj" fmla="val 16667"/>
            </a:avLst>
          </a:prstGeom>
          <a:solidFill>
            <a:schemeClr val="accent6">
              <a:lumMod val="40000"/>
              <a:lumOff val="60000"/>
            </a:schemeClr>
          </a:solidFill>
          <a:ln w="9525" algn="ctr">
            <a:solidFill>
              <a:schemeClr val="tx1"/>
            </a:solidFill>
            <a:round/>
            <a:headEnd/>
            <a:tailEnd/>
          </a:ln>
        </p:spPr>
        <p:txBody>
          <a:bodyPr lIns="0" tIns="0" rIns="0" bIns="0" anchorCtr="1"/>
          <a:lstStyle/>
          <a:p>
            <a:pPr algn="ctr"/>
            <a:r>
              <a:rPr lang="en-US" sz="1800" b="1" dirty="0">
                <a:latin typeface="Arial" charset="0"/>
              </a:rPr>
              <a:t>*QUALIFYING WORK</a:t>
            </a:r>
          </a:p>
        </p:txBody>
      </p:sp>
      <p:sp>
        <p:nvSpPr>
          <p:cNvPr id="9" name="Rounded Rectangle 8"/>
          <p:cNvSpPr>
            <a:spLocks noChangeArrowheads="1"/>
          </p:cNvSpPr>
          <p:nvPr/>
        </p:nvSpPr>
        <p:spPr bwMode="auto">
          <a:xfrm>
            <a:off x="2799922" y="4627614"/>
            <a:ext cx="6286500" cy="1073785"/>
          </a:xfrm>
          <a:prstGeom prst="roundRect">
            <a:avLst>
              <a:gd name="adj" fmla="val 16667"/>
            </a:avLst>
          </a:prstGeom>
          <a:solidFill>
            <a:schemeClr val="accent1">
              <a:lumMod val="20000"/>
              <a:lumOff val="80000"/>
            </a:schemeClr>
          </a:solidFill>
          <a:ln w="9525" algn="ctr">
            <a:solidFill>
              <a:schemeClr val="tx1"/>
            </a:solidFill>
            <a:round/>
            <a:headEnd/>
            <a:tailEnd/>
          </a:ln>
        </p:spPr>
        <p:txBody>
          <a:bodyPr lIns="0" tIns="0" rIns="0" bIns="0" anchorCtr="1"/>
          <a:lstStyle/>
          <a:p>
            <a:pPr algn="ctr"/>
            <a:r>
              <a:rPr lang="en-US" sz="1800" b="1" dirty="0">
                <a:latin typeface="Arial" charset="0"/>
              </a:rPr>
              <a:t>*IN ORDER TO OBTAIN</a:t>
            </a:r>
          </a:p>
          <a:p>
            <a:pPr algn="ctr"/>
            <a:r>
              <a:rPr lang="en-US" sz="1800" b="1" dirty="0">
                <a:latin typeface="Arial" charset="0"/>
              </a:rPr>
              <a:t> </a:t>
            </a: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9752" y="36758"/>
            <a:ext cx="1639570" cy="809625"/>
          </a:xfrm>
          <a:prstGeom prst="rect">
            <a:avLst/>
          </a:prstGeom>
          <a:noFill/>
          <a:ln>
            <a:noFill/>
          </a:ln>
        </p:spPr>
      </p:pic>
    </p:spTree>
    <p:extLst>
      <p:ext uri="{BB962C8B-B14F-4D97-AF65-F5344CB8AC3E}">
        <p14:creationId xmlns:p14="http://schemas.microsoft.com/office/powerpoint/2010/main" val="114989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1674812" y="1371600"/>
            <a:ext cx="8511540" cy="5029200"/>
          </a:xfrm>
          <a:prstGeom prst="roundRect">
            <a:avLst>
              <a:gd name="adj" fmla="val 16667"/>
            </a:avLst>
          </a:prstGeom>
          <a:solidFill>
            <a:srgbClr val="00B0F0"/>
          </a:solidFill>
          <a:ln w="9525" algn="ctr">
            <a:solidFill>
              <a:schemeClr val="tx1"/>
            </a:solidFill>
            <a:round/>
            <a:headEnd/>
            <a:tailEnd/>
          </a:ln>
        </p:spPr>
        <p:txBody>
          <a:bodyPr lIns="0" tIns="0" rIns="0" bIns="0" anchorCtr="1"/>
          <a:lstStyle/>
          <a:p>
            <a:pPr algn="ctr"/>
            <a:r>
              <a:rPr lang="en-US" sz="1800" b="1" dirty="0">
                <a:latin typeface="Arial" charset="0"/>
              </a:rPr>
              <a:t>AGE</a:t>
            </a:r>
          </a:p>
        </p:txBody>
      </p:sp>
      <p:sp>
        <p:nvSpPr>
          <p:cNvPr id="3" name="Rounded Rectangle 2"/>
          <p:cNvSpPr>
            <a:spLocks noChangeArrowheads="1"/>
          </p:cNvSpPr>
          <p:nvPr/>
        </p:nvSpPr>
        <p:spPr bwMode="auto">
          <a:xfrm>
            <a:off x="1926272" y="2209800"/>
            <a:ext cx="7955280" cy="3962400"/>
          </a:xfrm>
          <a:prstGeom prst="roundRect">
            <a:avLst>
              <a:gd name="adj" fmla="val 16667"/>
            </a:avLst>
          </a:prstGeom>
          <a:solidFill>
            <a:srgbClr val="FFFF00"/>
          </a:solidFill>
          <a:ln w="9525" algn="ctr">
            <a:solidFill>
              <a:schemeClr val="tx1"/>
            </a:solidFill>
            <a:round/>
            <a:headEnd/>
            <a:tailEnd/>
          </a:ln>
        </p:spPr>
        <p:txBody>
          <a:bodyPr wrap="none" lIns="0" tIns="0" rIns="0" bIns="0" anchorCtr="1"/>
          <a:lstStyle/>
          <a:p>
            <a:pPr algn="ctr"/>
            <a:r>
              <a:rPr lang="en-US" sz="1800" b="1" dirty="0">
                <a:latin typeface="Arial" charset="0"/>
              </a:rPr>
              <a:t>SCHOOL COMPLETION</a:t>
            </a:r>
          </a:p>
          <a:p>
            <a:pPr algn="ctr"/>
            <a:r>
              <a:rPr lang="en-US" sz="1800" b="1" dirty="0">
                <a:latin typeface="Arial" charset="0"/>
              </a:rPr>
              <a:t> </a:t>
            </a:r>
          </a:p>
        </p:txBody>
      </p:sp>
      <p:sp>
        <p:nvSpPr>
          <p:cNvPr id="4" name="Rounded Rectangle 3"/>
          <p:cNvSpPr>
            <a:spLocks noChangeArrowheads="1"/>
          </p:cNvSpPr>
          <p:nvPr/>
        </p:nvSpPr>
        <p:spPr bwMode="auto">
          <a:xfrm>
            <a:off x="2177732" y="2971800"/>
            <a:ext cx="7399020" cy="3048000"/>
          </a:xfrm>
          <a:prstGeom prst="roundRect">
            <a:avLst>
              <a:gd name="adj" fmla="val 16667"/>
            </a:avLst>
          </a:prstGeom>
          <a:solidFill>
            <a:schemeClr val="accent4"/>
          </a:solidFill>
          <a:ln w="9525" algn="ctr">
            <a:solidFill>
              <a:schemeClr val="tx1"/>
            </a:solidFill>
            <a:round/>
            <a:headEnd/>
            <a:tailEnd/>
          </a:ln>
        </p:spPr>
        <p:txBody>
          <a:bodyPr lIns="0" tIns="0" rIns="0" bIns="0" anchorCtr="1"/>
          <a:lstStyle/>
          <a:p>
            <a:pPr algn="ctr"/>
            <a:r>
              <a:rPr lang="en-US" sz="1800" b="1" dirty="0">
                <a:latin typeface="Arial" charset="0"/>
              </a:rPr>
              <a:t>*QUALIFYING MOVE</a:t>
            </a:r>
          </a:p>
          <a:p>
            <a:pPr algn="ctr"/>
            <a:r>
              <a:rPr lang="en-US" sz="1800" b="1" dirty="0">
                <a:latin typeface="Arial" charset="0"/>
              </a:rPr>
              <a:t> </a:t>
            </a:r>
          </a:p>
          <a:p>
            <a:pPr algn="ctr"/>
            <a:endParaRPr lang="en-US" sz="1800" b="1" dirty="0">
              <a:latin typeface="Arial" charset="0"/>
            </a:endParaRPr>
          </a:p>
        </p:txBody>
      </p:sp>
      <p:sp>
        <p:nvSpPr>
          <p:cNvPr id="5" name="Rounded Rectangle 4"/>
          <p:cNvSpPr>
            <a:spLocks noChangeArrowheads="1"/>
          </p:cNvSpPr>
          <p:nvPr/>
        </p:nvSpPr>
        <p:spPr bwMode="auto">
          <a:xfrm>
            <a:off x="2433794" y="3780617"/>
            <a:ext cx="6844420" cy="2041556"/>
          </a:xfrm>
          <a:prstGeom prst="roundRect">
            <a:avLst>
              <a:gd name="adj" fmla="val 16667"/>
            </a:avLst>
          </a:prstGeom>
          <a:solidFill>
            <a:schemeClr val="accent6">
              <a:lumMod val="40000"/>
              <a:lumOff val="60000"/>
            </a:schemeClr>
          </a:solidFill>
          <a:ln w="9525" algn="ctr">
            <a:solidFill>
              <a:schemeClr val="tx1"/>
            </a:solidFill>
            <a:round/>
            <a:headEnd/>
            <a:tailEnd/>
          </a:ln>
        </p:spPr>
        <p:txBody>
          <a:bodyPr lIns="0" tIns="0" rIns="0" bIns="0" anchorCtr="1"/>
          <a:lstStyle/>
          <a:p>
            <a:pPr algn="ctr"/>
            <a:r>
              <a:rPr lang="en-US" sz="1800" b="1" dirty="0">
                <a:latin typeface="Arial" charset="0"/>
              </a:rPr>
              <a:t>*QUALIFYING WORK</a:t>
            </a:r>
          </a:p>
        </p:txBody>
      </p:sp>
      <p:sp>
        <p:nvSpPr>
          <p:cNvPr id="6"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New ESSA Eligibility </a:t>
            </a:r>
            <a:endParaRPr lang="en-US" sz="2800" dirty="0"/>
          </a:p>
        </p:txBody>
      </p:sp>
      <p:cxnSp>
        <p:nvCxnSpPr>
          <p:cNvPr id="9" name="Straight Connector 8"/>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902" y="52388"/>
            <a:ext cx="1639570" cy="809625"/>
          </a:xfrm>
          <a:prstGeom prst="rect">
            <a:avLst/>
          </a:prstGeom>
          <a:noFill/>
          <a:ln>
            <a:noFill/>
          </a:ln>
        </p:spPr>
      </p:pic>
    </p:spTree>
    <p:extLst>
      <p:ext uri="{BB962C8B-B14F-4D97-AF65-F5344CB8AC3E}">
        <p14:creationId xmlns:p14="http://schemas.microsoft.com/office/powerpoint/2010/main" val="53816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Qualifying Move </a:t>
            </a:r>
            <a:endParaRPr lang="en-US" sz="2800" dirty="0"/>
          </a:p>
        </p:txBody>
      </p:sp>
      <p:sp>
        <p:nvSpPr>
          <p:cNvPr id="3" name="Content Placeholder 3"/>
          <p:cNvSpPr txBox="1">
            <a:spLocks/>
          </p:cNvSpPr>
          <p:nvPr/>
        </p:nvSpPr>
        <p:spPr>
          <a:xfrm>
            <a:off x="1217612" y="1676401"/>
            <a:ext cx="4495799" cy="5047643"/>
          </a:xfrm>
          <a:prstGeom prst="rect">
            <a:avLst/>
          </a:prstGeom>
          <a:ln>
            <a:solidFill>
              <a:schemeClr val="accent1"/>
            </a:solidFill>
          </a:ln>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sz="2800">
                <a:solidFill>
                  <a:srgbClr val="002060"/>
                </a:solidFill>
              </a:rPr>
              <a:t>Across school district lines</a:t>
            </a:r>
          </a:p>
          <a:p>
            <a:r>
              <a:rPr lang="en-US" sz="2800">
                <a:solidFill>
                  <a:srgbClr val="002060"/>
                </a:solidFill>
              </a:rPr>
              <a:t>From one residence to another</a:t>
            </a:r>
          </a:p>
          <a:p>
            <a:r>
              <a:rPr lang="en-US" sz="2800">
                <a:solidFill>
                  <a:srgbClr val="002060"/>
                </a:solidFill>
              </a:rPr>
              <a:t>Due to economic necessity</a:t>
            </a:r>
          </a:p>
          <a:p>
            <a:r>
              <a:rPr lang="en-US" sz="2800">
                <a:solidFill>
                  <a:srgbClr val="002060"/>
                </a:solidFill>
              </a:rPr>
              <a:t>In the preceding 36 months</a:t>
            </a:r>
          </a:p>
          <a:p>
            <a:r>
              <a:rPr lang="en-US" sz="2800" u="sng">
                <a:solidFill>
                  <a:srgbClr val="002060"/>
                </a:solidFill>
              </a:rPr>
              <a:t>In order to obtain qualifying work</a:t>
            </a:r>
            <a:endParaRPr lang="en-US" sz="2800" u="sng" dirty="0">
              <a:solidFill>
                <a:srgbClr val="002060"/>
              </a:solidFill>
            </a:endParaRPr>
          </a:p>
        </p:txBody>
      </p:sp>
      <p:sp>
        <p:nvSpPr>
          <p:cNvPr id="4" name="Content Placeholder 5"/>
          <p:cNvSpPr txBox="1">
            <a:spLocks/>
          </p:cNvSpPr>
          <p:nvPr/>
        </p:nvSpPr>
        <p:spPr>
          <a:xfrm>
            <a:off x="5865812" y="1675794"/>
            <a:ext cx="4495800" cy="5048250"/>
          </a:xfrm>
          <a:prstGeom prst="rect">
            <a:avLst/>
          </a:prstGeom>
          <a:ln>
            <a:solidFill>
              <a:schemeClr val="accent2">
                <a:lumMod val="60000"/>
                <a:lumOff val="40000"/>
              </a:schemeClr>
            </a:solidFill>
          </a:ln>
        </p:spPr>
        <p:txBody>
          <a:bodyPr vert="horz" lIns="121899" tIns="60949" rIns="121899" bIns="60949" rtlCol="0">
            <a:normAutofit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sz="2800">
                <a:solidFill>
                  <a:srgbClr val="002060"/>
                </a:solidFill>
              </a:rPr>
              <a:t>Across school district lines</a:t>
            </a:r>
          </a:p>
          <a:p>
            <a:r>
              <a:rPr lang="en-US" sz="2800">
                <a:solidFill>
                  <a:srgbClr val="002060"/>
                </a:solidFill>
              </a:rPr>
              <a:t>From one residence to another</a:t>
            </a:r>
          </a:p>
          <a:p>
            <a:r>
              <a:rPr lang="en-US" sz="2800">
                <a:solidFill>
                  <a:srgbClr val="002060"/>
                </a:solidFill>
              </a:rPr>
              <a:t>Due to economic necessity</a:t>
            </a:r>
          </a:p>
          <a:p>
            <a:r>
              <a:rPr lang="en-US" sz="2800">
                <a:solidFill>
                  <a:srgbClr val="002060"/>
                </a:solidFill>
              </a:rPr>
              <a:t>In the preceding 36 months</a:t>
            </a:r>
          </a:p>
          <a:p>
            <a:r>
              <a:rPr lang="en-US" sz="2800" strike="sngStrike">
                <a:solidFill>
                  <a:srgbClr val="002060"/>
                </a:solidFill>
              </a:rPr>
              <a:t>In order to obtain qualifying work</a:t>
            </a:r>
            <a:endParaRPr lang="en-US" sz="2800" strike="sngStrike" dirty="0">
              <a:solidFill>
                <a:srgbClr val="002060"/>
              </a:solidFill>
            </a:endParaRPr>
          </a:p>
        </p:txBody>
      </p:sp>
      <p:sp>
        <p:nvSpPr>
          <p:cNvPr id="7" name="Text Placeholder 2"/>
          <p:cNvSpPr txBox="1">
            <a:spLocks/>
          </p:cNvSpPr>
          <p:nvPr/>
        </p:nvSpPr>
        <p:spPr>
          <a:xfrm>
            <a:off x="1217612" y="1089095"/>
            <a:ext cx="4495799" cy="587306"/>
          </a:xfrm>
          <a:prstGeom prst="rect">
            <a:avLst/>
          </a:prstGeom>
          <a:solidFill>
            <a:srgbClr val="00B0F0"/>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t>NCLB (old)</a:t>
            </a:r>
          </a:p>
        </p:txBody>
      </p:sp>
      <p:sp>
        <p:nvSpPr>
          <p:cNvPr id="8" name="Text Placeholder 4"/>
          <p:cNvSpPr txBox="1">
            <a:spLocks/>
          </p:cNvSpPr>
          <p:nvPr/>
        </p:nvSpPr>
        <p:spPr>
          <a:xfrm>
            <a:off x="5865812" y="1089095"/>
            <a:ext cx="4495800" cy="587306"/>
          </a:xfrm>
          <a:prstGeom prst="rect">
            <a:avLst/>
          </a:prstGeom>
          <a:solidFill>
            <a:schemeClr val="accent2">
              <a:lumMod val="60000"/>
              <a:lumOff val="40000"/>
            </a:schemeClr>
          </a:solidFill>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t>ESSA (new)</a:t>
            </a:r>
          </a:p>
        </p:txBody>
      </p:sp>
      <p:cxnSp>
        <p:nvCxnSpPr>
          <p:cNvPr id="9" name="Straight Connector 8"/>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902" y="52388"/>
            <a:ext cx="1639570" cy="809625"/>
          </a:xfrm>
          <a:prstGeom prst="rect">
            <a:avLst/>
          </a:prstGeom>
          <a:noFill/>
          <a:ln>
            <a:noFill/>
          </a:ln>
        </p:spPr>
      </p:pic>
    </p:spTree>
    <p:extLst>
      <p:ext uri="{BB962C8B-B14F-4D97-AF65-F5344CB8AC3E}">
        <p14:creationId xmlns:p14="http://schemas.microsoft.com/office/powerpoint/2010/main" val="195272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What Has Changed?</a:t>
            </a:r>
            <a:endParaRPr lang="en-US" sz="2800" dirty="0"/>
          </a:p>
        </p:txBody>
      </p:sp>
      <p:sp>
        <p:nvSpPr>
          <p:cNvPr id="5" name="Rectangle 4"/>
          <p:cNvSpPr/>
          <p:nvPr/>
        </p:nvSpPr>
        <p:spPr>
          <a:xfrm>
            <a:off x="533400" y="1371600"/>
            <a:ext cx="10895012" cy="4308872"/>
          </a:xfrm>
          <a:prstGeom prst="rect">
            <a:avLst/>
          </a:prstGeom>
        </p:spPr>
        <p:txBody>
          <a:bodyPr wrap="square">
            <a:spAutoFit/>
          </a:bodyPr>
          <a:lstStyle/>
          <a:p>
            <a:pPr>
              <a:buClr>
                <a:srgbClr val="C00000"/>
              </a:buClr>
            </a:pPr>
            <a:r>
              <a:rPr lang="en-US" sz="3200" dirty="0">
                <a:solidFill>
                  <a:srgbClr val="C00000"/>
                </a:solidFill>
                <a:latin typeface="Calibri" charset="0"/>
              </a:rPr>
              <a:t>Definitions of “</a:t>
            </a:r>
            <a:r>
              <a:rPr lang="en-US" sz="3200" dirty="0">
                <a:solidFill>
                  <a:srgbClr val="C00000"/>
                </a:solidFill>
                <a:latin typeface="Calibri,Bold" charset="0"/>
              </a:rPr>
              <a:t>migratory agricultural worker</a:t>
            </a:r>
            <a:r>
              <a:rPr lang="en-US" sz="3200" dirty="0">
                <a:solidFill>
                  <a:srgbClr val="C00000"/>
                </a:solidFill>
                <a:latin typeface="Calibri" charset="0"/>
              </a:rPr>
              <a:t>” </a:t>
            </a:r>
            <a:endParaRPr lang="en-US" sz="3200" dirty="0">
              <a:solidFill>
                <a:srgbClr val="C00000"/>
              </a:solidFill>
            </a:endParaRPr>
          </a:p>
          <a:p>
            <a:pPr>
              <a:buClr>
                <a:srgbClr val="C00000"/>
              </a:buClr>
            </a:pPr>
            <a:r>
              <a:rPr lang="en-US" sz="3200" dirty="0">
                <a:solidFill>
                  <a:srgbClr val="C00000"/>
                </a:solidFill>
                <a:latin typeface="Calibri" charset="0"/>
              </a:rPr>
              <a:t>and “</a:t>
            </a:r>
            <a:r>
              <a:rPr lang="en-US" sz="3200" dirty="0">
                <a:solidFill>
                  <a:srgbClr val="C00000"/>
                </a:solidFill>
                <a:latin typeface="Calibri,Bold" charset="0"/>
              </a:rPr>
              <a:t>migratory fisher</a:t>
            </a:r>
            <a:r>
              <a:rPr lang="en-US" sz="3200" dirty="0">
                <a:solidFill>
                  <a:srgbClr val="C00000"/>
                </a:solidFill>
                <a:latin typeface="Calibri" charset="0"/>
              </a:rPr>
              <a:t>”: </a:t>
            </a:r>
          </a:p>
          <a:p>
            <a:pPr marL="514350" indent="-514350">
              <a:buClr>
                <a:srgbClr val="C00000"/>
              </a:buClr>
              <a:buFont typeface="+mj-lt"/>
              <a:buAutoNum type="arabicPeriod"/>
            </a:pPr>
            <a:endParaRPr lang="en-US" sz="1400" dirty="0"/>
          </a:p>
          <a:p>
            <a:pPr marL="514350" indent="-514350">
              <a:buClr>
                <a:srgbClr val="C00000"/>
              </a:buClr>
              <a:buFont typeface="+mj-lt"/>
              <a:buAutoNum type="arabicPeriod"/>
            </a:pPr>
            <a:r>
              <a:rPr lang="en-US" sz="2800" dirty="0">
                <a:solidFill>
                  <a:srgbClr val="1E477C"/>
                </a:solidFill>
                <a:latin typeface="Calibri" charset="0"/>
              </a:rPr>
              <a:t>It is no longer necessary to determine whether the worker moved “in order to obtain” qualifying work, or any employment </a:t>
            </a:r>
          </a:p>
          <a:p>
            <a:pPr marL="514350" indent="-514350">
              <a:buClr>
                <a:srgbClr val="C00000"/>
              </a:buClr>
              <a:buFont typeface="+mj-lt"/>
              <a:buAutoNum type="arabicPeriod"/>
            </a:pPr>
            <a:endParaRPr lang="en-US" sz="1400" dirty="0">
              <a:solidFill>
                <a:srgbClr val="1E477C"/>
              </a:solidFill>
              <a:latin typeface="Calibri" charset="0"/>
            </a:endParaRPr>
          </a:p>
          <a:p>
            <a:pPr marL="514350" indent="-514350">
              <a:buClr>
                <a:srgbClr val="C00000"/>
              </a:buClr>
              <a:buFont typeface="+mj-lt"/>
              <a:buAutoNum type="arabicPeriod"/>
            </a:pPr>
            <a:r>
              <a:rPr lang="en-US" sz="2800" dirty="0">
                <a:solidFill>
                  <a:srgbClr val="1E477C"/>
                </a:solidFill>
                <a:latin typeface="Calibri" charset="0"/>
              </a:rPr>
              <a:t>“Engaged” in qualifying work soon after the move instead of “obtained” </a:t>
            </a:r>
          </a:p>
          <a:p>
            <a:pPr marL="342900" indent="-342900">
              <a:buClr>
                <a:srgbClr val="C00000"/>
              </a:buClr>
              <a:buFont typeface="+mj-lt"/>
              <a:buAutoNum type="arabicPeriod"/>
            </a:pPr>
            <a:endParaRPr lang="en-US" sz="1400" dirty="0">
              <a:solidFill>
                <a:srgbClr val="1E477C"/>
              </a:solidFill>
              <a:latin typeface="Calibri" charset="0"/>
            </a:endParaRPr>
          </a:p>
          <a:p>
            <a:pPr marL="514350" indent="-514350">
              <a:buClr>
                <a:srgbClr val="C00000"/>
              </a:buClr>
              <a:buFont typeface="+mj-lt"/>
              <a:buAutoNum type="arabicPeriod"/>
            </a:pPr>
            <a:r>
              <a:rPr lang="en-US" sz="2800" dirty="0">
                <a:solidFill>
                  <a:srgbClr val="1E477C"/>
                </a:solidFill>
                <a:latin typeface="Calibri" charset="0"/>
              </a:rPr>
              <a:t>Modified criteria for individuals who did not engage in new qualifying work soon after their qualifying move </a:t>
            </a:r>
            <a:endParaRPr lang="en-US" sz="2800" dirty="0">
              <a:solidFill>
                <a:srgbClr val="1E477C"/>
              </a:solidFill>
              <a:effectLst/>
              <a:latin typeface="Calibri" charset="0"/>
            </a:endParaRPr>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902" y="52388"/>
            <a:ext cx="1639570" cy="809625"/>
          </a:xfrm>
          <a:prstGeom prst="rect">
            <a:avLst/>
          </a:prstGeom>
          <a:noFill/>
          <a:ln>
            <a:noFill/>
          </a:ln>
        </p:spPr>
      </p:pic>
    </p:spTree>
    <p:extLst>
      <p:ext uri="{BB962C8B-B14F-4D97-AF65-F5344CB8AC3E}">
        <p14:creationId xmlns:p14="http://schemas.microsoft.com/office/powerpoint/2010/main" val="16657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 </a:t>
            </a:r>
            <a:r>
              <a:rPr lang="en-US" sz="2800" b="1"/>
              <a:t> </a:t>
            </a:r>
            <a:r>
              <a:rPr lang="en-US" sz="4000"/>
              <a:t>Migratory Worker 1</a:t>
            </a:r>
            <a:endParaRPr lang="en-US" sz="2800" dirty="0"/>
          </a:p>
        </p:txBody>
      </p:sp>
      <p:sp>
        <p:nvSpPr>
          <p:cNvPr id="4" name="Rounded Rectangle 3"/>
          <p:cNvSpPr>
            <a:spLocks noChangeArrowheads="1"/>
          </p:cNvSpPr>
          <p:nvPr/>
        </p:nvSpPr>
        <p:spPr bwMode="auto">
          <a:xfrm>
            <a:off x="7085012" y="2514600"/>
            <a:ext cx="3048000" cy="1447800"/>
          </a:xfrm>
          <a:prstGeom prst="roundRect">
            <a:avLst>
              <a:gd name="adj" fmla="val 16667"/>
            </a:avLst>
          </a:prstGeom>
          <a:solidFill>
            <a:schemeClr val="accent4">
              <a:lumMod val="60000"/>
              <a:lumOff val="40000"/>
            </a:schemeClr>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b="1" dirty="0">
                <a:solidFill>
                  <a:srgbClr val="000000"/>
                </a:solidFill>
              </a:rPr>
              <a:t>Engaged in ”Qualifying Work”</a:t>
            </a:r>
          </a:p>
          <a:p>
            <a:pPr algn="ctr" defTabSz="794873" fontAlgn="base">
              <a:spcBef>
                <a:spcPct val="0"/>
              </a:spcBef>
              <a:spcAft>
                <a:spcPct val="0"/>
              </a:spcAft>
            </a:pPr>
            <a:r>
              <a:rPr lang="en-US" b="1" dirty="0">
                <a:solidFill>
                  <a:srgbClr val="000000"/>
                </a:solidFill>
              </a:rPr>
              <a:t>Soon After Move</a:t>
            </a:r>
          </a:p>
        </p:txBody>
      </p:sp>
      <p:sp>
        <p:nvSpPr>
          <p:cNvPr id="5" name="Rounded Rectangle 4"/>
          <p:cNvSpPr>
            <a:spLocks noChangeArrowheads="1"/>
          </p:cNvSpPr>
          <p:nvPr/>
        </p:nvSpPr>
        <p:spPr bwMode="auto">
          <a:xfrm>
            <a:off x="5370512" y="2493662"/>
            <a:ext cx="1295400"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b="1" dirty="0">
                <a:solidFill>
                  <a:srgbClr val="000000"/>
                </a:solidFill>
              </a:rPr>
              <a:t>Within the past 36 months</a:t>
            </a:r>
          </a:p>
        </p:txBody>
      </p:sp>
      <p:sp>
        <p:nvSpPr>
          <p:cNvPr id="6" name="Rounded Rectangle 5"/>
          <p:cNvSpPr>
            <a:spLocks noChangeArrowheads="1"/>
          </p:cNvSpPr>
          <p:nvPr/>
        </p:nvSpPr>
        <p:spPr bwMode="auto">
          <a:xfrm>
            <a:off x="1903412" y="2482017"/>
            <a:ext cx="3048000"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b="1" dirty="0">
                <a:solidFill>
                  <a:srgbClr val="000000"/>
                </a:solidFill>
              </a:rPr>
              <a:t>Made a </a:t>
            </a:r>
          </a:p>
          <a:p>
            <a:pPr algn="ctr" defTabSz="794873" fontAlgn="base">
              <a:spcBef>
                <a:spcPct val="0"/>
              </a:spcBef>
              <a:spcAft>
                <a:spcPct val="0"/>
              </a:spcAft>
            </a:pPr>
            <a:r>
              <a:rPr lang="en-US" b="1" dirty="0">
                <a:solidFill>
                  <a:srgbClr val="000000"/>
                </a:solidFill>
              </a:rPr>
              <a:t>“Qualifying Move”</a:t>
            </a:r>
          </a:p>
        </p:txBody>
      </p:sp>
      <p:sp>
        <p:nvSpPr>
          <p:cNvPr id="7" name="Rounded Rectangle 6"/>
          <p:cNvSpPr>
            <a:spLocks noChangeArrowheads="1"/>
          </p:cNvSpPr>
          <p:nvPr/>
        </p:nvSpPr>
        <p:spPr bwMode="auto">
          <a:xfrm>
            <a:off x="1903412" y="4739578"/>
            <a:ext cx="1376450"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For Economic Necessity</a:t>
            </a:r>
          </a:p>
        </p:txBody>
      </p:sp>
      <p:sp>
        <p:nvSpPr>
          <p:cNvPr id="8" name="Rounded Rectangle 7"/>
          <p:cNvSpPr>
            <a:spLocks noChangeArrowheads="1"/>
          </p:cNvSpPr>
          <p:nvPr/>
        </p:nvSpPr>
        <p:spPr bwMode="auto">
          <a:xfrm>
            <a:off x="3561454" y="4739578"/>
            <a:ext cx="1389958"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Across School District Lines</a:t>
            </a:r>
          </a:p>
        </p:txBody>
      </p:sp>
      <p:sp>
        <p:nvSpPr>
          <p:cNvPr id="9" name="TextBox 8"/>
          <p:cNvSpPr txBox="1"/>
          <p:nvPr/>
        </p:nvSpPr>
        <p:spPr>
          <a:xfrm>
            <a:off x="4987434" y="2789752"/>
            <a:ext cx="381000" cy="923215"/>
          </a:xfrm>
          <a:prstGeom prst="rect">
            <a:avLst/>
          </a:prstGeom>
          <a:noFill/>
        </p:spPr>
        <p:txBody>
          <a:bodyPr wrap="square" lIns="88484" tIns="44248" rIns="88484" bIns="44248" rtlCol="0">
            <a:spAutoFit/>
          </a:bodyPr>
          <a:lstStyle/>
          <a:p>
            <a:pPr defTabSz="794873" fontAlgn="base">
              <a:spcBef>
                <a:spcPct val="0"/>
              </a:spcBef>
              <a:spcAft>
                <a:spcPct val="0"/>
              </a:spcAft>
            </a:pPr>
            <a:r>
              <a:rPr lang="en-US" b="1" dirty="0">
                <a:solidFill>
                  <a:srgbClr val="000000"/>
                </a:solidFill>
                <a:latin typeface="Garamond" pitchFamily="18" charset="0"/>
              </a:rPr>
              <a:t>AND</a:t>
            </a:r>
          </a:p>
        </p:txBody>
      </p:sp>
      <p:sp>
        <p:nvSpPr>
          <p:cNvPr id="10" name="TextBox 9"/>
          <p:cNvSpPr txBox="1"/>
          <p:nvPr/>
        </p:nvSpPr>
        <p:spPr>
          <a:xfrm>
            <a:off x="6704012" y="2744310"/>
            <a:ext cx="381000" cy="923215"/>
          </a:xfrm>
          <a:prstGeom prst="rect">
            <a:avLst/>
          </a:prstGeom>
          <a:noFill/>
        </p:spPr>
        <p:txBody>
          <a:bodyPr wrap="square" lIns="88484" tIns="44248" rIns="88484" bIns="44248" rtlCol="0">
            <a:spAutoFit/>
          </a:bodyPr>
          <a:lstStyle/>
          <a:p>
            <a:pPr defTabSz="794873" fontAlgn="base">
              <a:spcBef>
                <a:spcPct val="0"/>
              </a:spcBef>
              <a:spcAft>
                <a:spcPct val="0"/>
              </a:spcAft>
            </a:pPr>
            <a:r>
              <a:rPr lang="en-US" b="1" dirty="0">
                <a:solidFill>
                  <a:srgbClr val="000000"/>
                </a:solidFill>
                <a:latin typeface="Garamond" pitchFamily="18" charset="0"/>
              </a:rPr>
              <a:t>AND</a:t>
            </a:r>
          </a:p>
        </p:txBody>
      </p:sp>
      <p:sp>
        <p:nvSpPr>
          <p:cNvPr id="11" name="Down Arrow 10"/>
          <p:cNvSpPr/>
          <p:nvPr/>
        </p:nvSpPr>
        <p:spPr>
          <a:xfrm>
            <a:off x="2447549" y="3954570"/>
            <a:ext cx="288176" cy="758507"/>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109884" y="3954570"/>
            <a:ext cx="311455" cy="76025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67048" y="5013899"/>
            <a:ext cx="228600" cy="923215"/>
          </a:xfrm>
          <a:prstGeom prst="rect">
            <a:avLst/>
          </a:prstGeom>
          <a:noFill/>
        </p:spPr>
        <p:txBody>
          <a:bodyPr wrap="square" lIns="88484" tIns="44248" rIns="88484" bIns="44248" rtlCol="0">
            <a:spAutoFit/>
          </a:bodyPr>
          <a:lstStyle/>
          <a:p>
            <a:pPr defTabSz="794873" fontAlgn="base">
              <a:spcBef>
                <a:spcPct val="0"/>
              </a:spcBef>
              <a:spcAft>
                <a:spcPct val="0"/>
              </a:spcAft>
            </a:pPr>
            <a:r>
              <a:rPr lang="en-US" b="1" dirty="0">
                <a:solidFill>
                  <a:srgbClr val="000000"/>
                </a:solidFill>
                <a:latin typeface="Garamond" pitchFamily="18" charset="0"/>
              </a:rPr>
              <a:t>AND</a:t>
            </a:r>
          </a:p>
        </p:txBody>
      </p:sp>
      <p:sp>
        <p:nvSpPr>
          <p:cNvPr id="15" name="Rounded Rectangle 14"/>
          <p:cNvSpPr>
            <a:spLocks noChangeArrowheads="1"/>
          </p:cNvSpPr>
          <p:nvPr/>
        </p:nvSpPr>
        <p:spPr bwMode="auto">
          <a:xfrm>
            <a:off x="3495648" y="1437140"/>
            <a:ext cx="5184283" cy="515674"/>
          </a:xfrm>
          <a:prstGeom prst="roundRect">
            <a:avLst>
              <a:gd name="adj" fmla="val 16667"/>
            </a:avLst>
          </a:prstGeom>
          <a:solidFill>
            <a:srgbClr val="FFFF00"/>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Engaged “Qualifying Work” Soon After</a:t>
            </a:r>
          </a:p>
        </p:txBody>
      </p:sp>
      <p:cxnSp>
        <p:nvCxnSpPr>
          <p:cNvPr id="16" name="Straight Connector 1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190003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par>
                          <p:cTn id="36" fill="hold">
                            <p:stCondLst>
                              <p:cond delay="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P spid="11" grpId="0" animBg="1"/>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6106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800" b="1">
                <a:solidFill>
                  <a:srgbClr val="0070C0"/>
                </a:solidFill>
              </a:rPr>
              <a:t>ESSA</a:t>
            </a:r>
            <a:r>
              <a:rPr lang="en-US" sz="2800" b="1"/>
              <a:t>  </a:t>
            </a:r>
            <a:r>
              <a:rPr lang="en-US" sz="4000"/>
              <a:t>Migratory Worker 2</a:t>
            </a:r>
            <a:endParaRPr lang="en-US" sz="2800" dirty="0"/>
          </a:p>
        </p:txBody>
      </p:sp>
      <p:sp>
        <p:nvSpPr>
          <p:cNvPr id="4" name="Rounded Rectangle 3"/>
          <p:cNvSpPr>
            <a:spLocks noChangeArrowheads="1"/>
          </p:cNvSpPr>
          <p:nvPr/>
        </p:nvSpPr>
        <p:spPr bwMode="auto">
          <a:xfrm>
            <a:off x="7008812" y="2514600"/>
            <a:ext cx="3048000" cy="1447800"/>
          </a:xfrm>
          <a:prstGeom prst="roundRect">
            <a:avLst>
              <a:gd name="adj" fmla="val 16667"/>
            </a:avLst>
          </a:prstGeom>
          <a:solidFill>
            <a:schemeClr val="accent4">
              <a:lumMod val="60000"/>
              <a:lumOff val="40000"/>
            </a:schemeClr>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Did NOT Engaged in ”Qualifying Work”</a:t>
            </a:r>
          </a:p>
          <a:p>
            <a:pPr algn="ctr" defTabSz="794873" fontAlgn="base">
              <a:spcBef>
                <a:spcPct val="0"/>
              </a:spcBef>
              <a:spcAft>
                <a:spcPct val="0"/>
              </a:spcAft>
            </a:pPr>
            <a:r>
              <a:rPr lang="en-US" sz="2000" b="1" dirty="0">
                <a:solidFill>
                  <a:srgbClr val="000000"/>
                </a:solidFill>
              </a:rPr>
              <a:t>Soon After Move</a:t>
            </a:r>
          </a:p>
        </p:txBody>
      </p:sp>
      <p:sp>
        <p:nvSpPr>
          <p:cNvPr id="5" name="Rounded Rectangle 4"/>
          <p:cNvSpPr>
            <a:spLocks noChangeArrowheads="1"/>
          </p:cNvSpPr>
          <p:nvPr/>
        </p:nvSpPr>
        <p:spPr bwMode="auto">
          <a:xfrm>
            <a:off x="5294312" y="2493662"/>
            <a:ext cx="1295400"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Within the past 36 months</a:t>
            </a:r>
          </a:p>
        </p:txBody>
      </p:sp>
      <p:sp>
        <p:nvSpPr>
          <p:cNvPr id="6" name="Rounded Rectangle 5"/>
          <p:cNvSpPr>
            <a:spLocks noChangeArrowheads="1"/>
          </p:cNvSpPr>
          <p:nvPr/>
        </p:nvSpPr>
        <p:spPr bwMode="auto">
          <a:xfrm>
            <a:off x="1827212" y="2482017"/>
            <a:ext cx="3048000" cy="144780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Made a </a:t>
            </a:r>
          </a:p>
          <a:p>
            <a:pPr algn="ctr" defTabSz="794873" fontAlgn="base">
              <a:spcBef>
                <a:spcPct val="0"/>
              </a:spcBef>
              <a:spcAft>
                <a:spcPct val="0"/>
              </a:spcAft>
            </a:pPr>
            <a:r>
              <a:rPr lang="en-US" sz="2000" b="1" dirty="0">
                <a:solidFill>
                  <a:srgbClr val="000000"/>
                </a:solidFill>
              </a:rPr>
              <a:t>“Qualifying Move”</a:t>
            </a:r>
          </a:p>
        </p:txBody>
      </p:sp>
      <p:sp>
        <p:nvSpPr>
          <p:cNvPr id="7" name="Rounded Rectangle 6"/>
          <p:cNvSpPr>
            <a:spLocks noChangeArrowheads="1"/>
          </p:cNvSpPr>
          <p:nvPr/>
        </p:nvSpPr>
        <p:spPr bwMode="auto">
          <a:xfrm>
            <a:off x="1827212" y="4739577"/>
            <a:ext cx="1376450" cy="1610829"/>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For Economic Necessity</a:t>
            </a:r>
          </a:p>
        </p:txBody>
      </p:sp>
      <p:sp>
        <p:nvSpPr>
          <p:cNvPr id="8" name="Rounded Rectangle 7"/>
          <p:cNvSpPr>
            <a:spLocks noChangeArrowheads="1"/>
          </p:cNvSpPr>
          <p:nvPr/>
        </p:nvSpPr>
        <p:spPr bwMode="auto">
          <a:xfrm>
            <a:off x="3485254" y="4739578"/>
            <a:ext cx="1389958" cy="1610830"/>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Across School District Lines</a:t>
            </a:r>
          </a:p>
        </p:txBody>
      </p:sp>
      <p:sp>
        <p:nvSpPr>
          <p:cNvPr id="9" name="TextBox 8"/>
          <p:cNvSpPr txBox="1"/>
          <p:nvPr/>
        </p:nvSpPr>
        <p:spPr>
          <a:xfrm>
            <a:off x="8376320" y="4975361"/>
            <a:ext cx="228600" cy="923215"/>
          </a:xfrm>
          <a:prstGeom prst="rect">
            <a:avLst/>
          </a:prstGeom>
          <a:noFill/>
        </p:spPr>
        <p:txBody>
          <a:bodyPr wrap="square" lIns="88484" tIns="44248" rIns="88484" bIns="44248" rtlCol="0">
            <a:spAutoFit/>
          </a:bodyPr>
          <a:lstStyle/>
          <a:p>
            <a:pPr defTabSz="794873" fontAlgn="base">
              <a:spcBef>
                <a:spcPct val="0"/>
              </a:spcBef>
              <a:spcAft>
                <a:spcPct val="0"/>
              </a:spcAft>
            </a:pPr>
            <a:r>
              <a:rPr lang="en-US" b="1" dirty="0">
                <a:solidFill>
                  <a:srgbClr val="000000"/>
                </a:solidFill>
                <a:latin typeface="Garamond" pitchFamily="18" charset="0"/>
              </a:rPr>
              <a:t>AND</a:t>
            </a:r>
          </a:p>
        </p:txBody>
      </p:sp>
      <p:sp>
        <p:nvSpPr>
          <p:cNvPr id="10" name="TextBox 9"/>
          <p:cNvSpPr txBox="1"/>
          <p:nvPr/>
        </p:nvSpPr>
        <p:spPr>
          <a:xfrm>
            <a:off x="4911234" y="2789752"/>
            <a:ext cx="381000" cy="923215"/>
          </a:xfrm>
          <a:prstGeom prst="rect">
            <a:avLst/>
          </a:prstGeom>
          <a:noFill/>
        </p:spPr>
        <p:txBody>
          <a:bodyPr wrap="square" lIns="88484" tIns="44248" rIns="88484" bIns="44248" rtlCol="0">
            <a:spAutoFit/>
          </a:bodyPr>
          <a:lstStyle/>
          <a:p>
            <a:pPr defTabSz="794873" fontAlgn="base">
              <a:spcBef>
                <a:spcPct val="0"/>
              </a:spcBef>
              <a:spcAft>
                <a:spcPct val="0"/>
              </a:spcAft>
            </a:pPr>
            <a:r>
              <a:rPr lang="en-US" b="1" dirty="0">
                <a:solidFill>
                  <a:srgbClr val="000000"/>
                </a:solidFill>
                <a:latin typeface="Garamond" pitchFamily="18" charset="0"/>
              </a:rPr>
              <a:t>AND</a:t>
            </a:r>
          </a:p>
        </p:txBody>
      </p:sp>
      <p:sp>
        <p:nvSpPr>
          <p:cNvPr id="11" name="TextBox 10"/>
          <p:cNvSpPr txBox="1"/>
          <p:nvPr/>
        </p:nvSpPr>
        <p:spPr>
          <a:xfrm>
            <a:off x="6627812" y="2744310"/>
            <a:ext cx="381000" cy="923215"/>
          </a:xfrm>
          <a:prstGeom prst="rect">
            <a:avLst/>
          </a:prstGeom>
          <a:noFill/>
        </p:spPr>
        <p:txBody>
          <a:bodyPr wrap="square" lIns="88484" tIns="44248" rIns="88484" bIns="44248" rtlCol="0">
            <a:spAutoFit/>
          </a:bodyPr>
          <a:lstStyle/>
          <a:p>
            <a:pPr defTabSz="794873" fontAlgn="base">
              <a:spcBef>
                <a:spcPct val="0"/>
              </a:spcBef>
              <a:spcAft>
                <a:spcPct val="0"/>
              </a:spcAft>
            </a:pPr>
            <a:r>
              <a:rPr lang="en-US" b="1" dirty="0">
                <a:solidFill>
                  <a:srgbClr val="000000"/>
                </a:solidFill>
                <a:latin typeface="Garamond" pitchFamily="18" charset="0"/>
              </a:rPr>
              <a:t>AND</a:t>
            </a:r>
          </a:p>
        </p:txBody>
      </p:sp>
      <p:sp>
        <p:nvSpPr>
          <p:cNvPr id="12" name="TextBox 11"/>
          <p:cNvSpPr txBox="1"/>
          <p:nvPr/>
        </p:nvSpPr>
        <p:spPr>
          <a:xfrm>
            <a:off x="7855871" y="4100489"/>
            <a:ext cx="1440391" cy="366359"/>
          </a:xfrm>
          <a:prstGeom prst="rect">
            <a:avLst/>
          </a:prstGeom>
          <a:noFill/>
        </p:spPr>
        <p:txBody>
          <a:bodyPr wrap="square" lIns="88484" tIns="44248" rIns="88484" bIns="44248" rtlCol="0">
            <a:spAutoFit/>
          </a:bodyPr>
          <a:lstStyle/>
          <a:p>
            <a:pPr defTabSz="794873" fontAlgn="base">
              <a:spcBef>
                <a:spcPct val="0"/>
              </a:spcBef>
              <a:spcAft>
                <a:spcPct val="0"/>
              </a:spcAft>
            </a:pPr>
            <a:r>
              <a:rPr lang="en-US" sz="1800" b="1" dirty="0">
                <a:solidFill>
                  <a:srgbClr val="000000"/>
                </a:solidFill>
                <a:latin typeface="Garamond" pitchFamily="18" charset="0"/>
              </a:rPr>
              <a:t>HOWEVER</a:t>
            </a:r>
          </a:p>
        </p:txBody>
      </p:sp>
      <p:sp>
        <p:nvSpPr>
          <p:cNvPr id="13" name="Rounded Rectangle 12"/>
          <p:cNvSpPr>
            <a:spLocks noChangeArrowheads="1"/>
          </p:cNvSpPr>
          <p:nvPr/>
        </p:nvSpPr>
        <p:spPr bwMode="auto">
          <a:xfrm>
            <a:off x="8685212" y="4751606"/>
            <a:ext cx="1371600" cy="1598801"/>
          </a:xfrm>
          <a:prstGeom prst="roundRect">
            <a:avLst>
              <a:gd name="adj" fmla="val 16667"/>
            </a:avLst>
          </a:prstGeom>
          <a:solidFill>
            <a:schemeClr val="accent4">
              <a:lumMod val="60000"/>
              <a:lumOff val="40000"/>
            </a:schemeClr>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Worker Has Recent History of Moves</a:t>
            </a:r>
          </a:p>
        </p:txBody>
      </p:sp>
      <p:sp>
        <p:nvSpPr>
          <p:cNvPr id="14" name="Rounded Rectangle 13"/>
          <p:cNvSpPr>
            <a:spLocks noChangeArrowheads="1"/>
          </p:cNvSpPr>
          <p:nvPr/>
        </p:nvSpPr>
        <p:spPr bwMode="auto">
          <a:xfrm>
            <a:off x="6704770" y="4757724"/>
            <a:ext cx="1692267" cy="1592684"/>
          </a:xfrm>
          <a:prstGeom prst="roundRect">
            <a:avLst>
              <a:gd name="adj" fmla="val 16667"/>
            </a:avLst>
          </a:prstGeom>
          <a:solidFill>
            <a:schemeClr val="accent4">
              <a:lumMod val="60000"/>
              <a:lumOff val="40000"/>
            </a:schemeClr>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Actively Sought ”Qualifying Work” Soon After Move</a:t>
            </a:r>
          </a:p>
        </p:txBody>
      </p:sp>
      <p:sp>
        <p:nvSpPr>
          <p:cNvPr id="15" name="Down Arrow 14"/>
          <p:cNvSpPr/>
          <p:nvPr/>
        </p:nvSpPr>
        <p:spPr>
          <a:xfrm>
            <a:off x="2371349" y="3941462"/>
            <a:ext cx="288176" cy="77161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033684" y="3941462"/>
            <a:ext cx="311455" cy="773362"/>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9227062" y="3984191"/>
            <a:ext cx="311455" cy="76025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547197" y="3979935"/>
            <a:ext cx="311455" cy="76025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190848" y="5013899"/>
            <a:ext cx="228600" cy="923215"/>
          </a:xfrm>
          <a:prstGeom prst="rect">
            <a:avLst/>
          </a:prstGeom>
          <a:noFill/>
        </p:spPr>
        <p:txBody>
          <a:bodyPr wrap="square" lIns="88484" tIns="44248" rIns="88484" bIns="44248" rtlCol="0">
            <a:spAutoFit/>
          </a:bodyPr>
          <a:lstStyle/>
          <a:p>
            <a:pPr defTabSz="794873" fontAlgn="base">
              <a:spcBef>
                <a:spcPct val="0"/>
              </a:spcBef>
              <a:spcAft>
                <a:spcPct val="0"/>
              </a:spcAft>
            </a:pPr>
            <a:r>
              <a:rPr lang="en-US" b="1" dirty="0">
                <a:solidFill>
                  <a:srgbClr val="000000"/>
                </a:solidFill>
                <a:latin typeface="Garamond" pitchFamily="18" charset="0"/>
              </a:rPr>
              <a:t>AND</a:t>
            </a:r>
          </a:p>
        </p:txBody>
      </p:sp>
      <p:sp>
        <p:nvSpPr>
          <p:cNvPr id="21" name="Rounded Rectangle 20"/>
          <p:cNvSpPr>
            <a:spLocks noChangeArrowheads="1"/>
          </p:cNvSpPr>
          <p:nvPr/>
        </p:nvSpPr>
        <p:spPr bwMode="auto">
          <a:xfrm>
            <a:off x="2974553" y="1456498"/>
            <a:ext cx="6038662" cy="515674"/>
          </a:xfrm>
          <a:prstGeom prst="roundRect">
            <a:avLst>
              <a:gd name="adj" fmla="val 16667"/>
            </a:avLst>
          </a:prstGeom>
          <a:solidFill>
            <a:srgbClr val="FFFF00"/>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rPr>
              <a:t>Did NOT Engage “Qualifying Work” “Soon After”</a:t>
            </a:r>
          </a:p>
        </p:txBody>
      </p:sp>
      <p:cxnSp>
        <p:nvCxnSpPr>
          <p:cNvPr id="22" name="Straight Connector 21"/>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25952"/>
            <a:ext cx="1639570" cy="809625"/>
          </a:xfrm>
          <a:prstGeom prst="rect">
            <a:avLst/>
          </a:prstGeom>
          <a:noFill/>
          <a:ln>
            <a:noFill/>
          </a:ln>
        </p:spPr>
      </p:pic>
    </p:spTree>
    <p:extLst>
      <p:ext uri="{BB962C8B-B14F-4D97-AF65-F5344CB8AC3E}">
        <p14:creationId xmlns:p14="http://schemas.microsoft.com/office/powerpoint/2010/main" val="83421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500"/>
                            </p:stCondLst>
                            <p:childTnLst>
                              <p:par>
                                <p:cTn id="43" presetID="18" presetClass="entr" presetSubtype="12"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strips(downLeft)">
                                      <p:cBhvr>
                                        <p:cTn id="45" dur="500"/>
                                        <p:tgtEl>
                                          <p:spTgt spid="18"/>
                                        </p:tgtEl>
                                      </p:cBhvr>
                                    </p:animEffect>
                                  </p:childTnLst>
                                </p:cTn>
                              </p:par>
                            </p:childTnLst>
                          </p:cTn>
                        </p:par>
                        <p:par>
                          <p:cTn id="46" fill="hold">
                            <p:stCondLst>
                              <p:cond delay="1000"/>
                            </p:stCondLst>
                            <p:childTnLst>
                              <p:par>
                                <p:cTn id="47" presetID="18" presetClass="entr" presetSubtype="12"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strips(downLeft)">
                                      <p:cBhvr>
                                        <p:cTn id="49" dur="500"/>
                                        <p:tgtEl>
                                          <p:spTgt spid="19"/>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P spid="11" grpId="0"/>
      <p:bldP spid="12" grpId="0"/>
      <p:bldP spid="13" grpId="0" animBg="1"/>
      <p:bldP spid="14" grpId="0" animBg="1"/>
      <p:bldP spid="15" grpId="0" animBg="1"/>
      <p:bldP spid="16" grpId="0" animBg="1"/>
      <p:bldP spid="18" grpId="0" animBg="1"/>
      <p:bldP spid="19" grpId="0" animBg="1"/>
      <p:bldP spid="20" grpId="0"/>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tf02787940</Template>
  <TotalTime>123</TotalTime>
  <Words>1874</Words>
  <Application>Microsoft Office PowerPoint</Application>
  <PresentationFormat>Custom</PresentationFormat>
  <Paragraphs>200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Calibri,Bold</vt:lpstr>
      <vt:lpstr>Calibri,Italic</vt:lpstr>
      <vt:lpstr>Century Gothic</vt:lpstr>
      <vt:lpstr>Garamond</vt:lpstr>
      <vt:lpstr>Mangal</vt:lpstr>
      <vt:lpstr>Wingdings</vt:lpstr>
      <vt:lpstr>Books 16x9</vt:lpstr>
      <vt:lpstr>ESSA  Eligibility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ESSA Eligibility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Pedro</cp:lastModifiedBy>
  <cp:revision>14</cp:revision>
  <dcterms:created xsi:type="dcterms:W3CDTF">2017-06-01T03:42:14Z</dcterms:created>
  <dcterms:modified xsi:type="dcterms:W3CDTF">2017-06-05T22:12:58Z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